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3"/>
  </p:notesMasterIdLst>
  <p:sldIdLst>
    <p:sldId id="256" r:id="rId2"/>
    <p:sldId id="343" r:id="rId3"/>
    <p:sldId id="345" r:id="rId4"/>
    <p:sldId id="346" r:id="rId5"/>
    <p:sldId id="344" r:id="rId6"/>
    <p:sldId id="347" r:id="rId7"/>
    <p:sldId id="349" r:id="rId8"/>
    <p:sldId id="350" r:id="rId9"/>
    <p:sldId id="348" r:id="rId10"/>
    <p:sldId id="351" r:id="rId11"/>
    <p:sldId id="35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4">
          <p15:clr>
            <a:srgbClr val="A4A3A4"/>
          </p15:clr>
        </p15:guide>
        <p15:guide id="2" orient="horz" pos="2428">
          <p15:clr>
            <a:srgbClr val="A4A3A4"/>
          </p15:clr>
        </p15:guide>
        <p15:guide id="3" pos="28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472"/>
    <a:srgbClr val="00853F"/>
    <a:srgbClr val="108289"/>
    <a:srgbClr val="751768"/>
    <a:srgbClr val="49176D"/>
    <a:srgbClr val="002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5" autoAdjust="0"/>
    <p:restoredTop sz="83869" autoAdjust="0"/>
  </p:normalViewPr>
  <p:slideViewPr>
    <p:cSldViewPr snapToGrid="0" snapToObjects="1" showGuides="1">
      <p:cViewPr varScale="1">
        <p:scale>
          <a:sx n="98" d="100"/>
          <a:sy n="98" d="100"/>
        </p:scale>
        <p:origin x="-2118" y="-90"/>
      </p:cViewPr>
      <p:guideLst>
        <p:guide orient="horz" pos="634"/>
        <p:guide orient="horz" pos="2428"/>
        <p:guide pos="2872"/>
      </p:guideLst>
    </p:cSldViewPr>
  </p:slideViewPr>
  <p:outlineViewPr>
    <p:cViewPr>
      <p:scale>
        <a:sx n="33" d="100"/>
        <a:sy n="33" d="100"/>
      </p:scale>
      <p:origin x="0" y="752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-4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AED71-7322-7047-BFF7-BBA83E4DE14E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864B0-42B4-7845-A729-7002A5507F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864B0-42B4-7845-A729-7002A5507F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7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864B0-42B4-7845-A729-7002A5507F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24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Pull up </a:t>
            </a:r>
            <a:r>
              <a:rPr lang="mr-IN" dirty="0" smtClean="0"/>
              <a:t>–</a:t>
            </a:r>
            <a:r>
              <a:rPr lang="en-US" dirty="0" smtClean="0"/>
              <a:t> that one pager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864B0-42B4-7845-A729-7002A5507F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7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ITERs</a:t>
            </a:r>
            <a:r>
              <a:rPr lang="en-US" baseline="0" dirty="0" smtClean="0"/>
              <a:t> will continue, we are going to call them ITARs </a:t>
            </a:r>
            <a:r>
              <a:rPr lang="mr-IN" baseline="0" dirty="0" smtClean="0"/>
              <a:t>–</a:t>
            </a:r>
            <a:r>
              <a:rPr lang="en-US" baseline="0" dirty="0" smtClean="0"/>
              <a:t> there will be incremental switch over.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standard guidelines for ITERs and ITARs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864B0-42B4-7845-A729-7002A5507F8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8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864B0-42B4-7845-A729-7002A5507F8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1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Highlights </a:t>
            </a:r>
            <a:r>
              <a:rPr lang="mr-IN" dirty="0" smtClean="0"/>
              <a:t>–</a:t>
            </a:r>
            <a:r>
              <a:rPr lang="en-US" dirty="0" smtClean="0"/>
              <a:t> ITARS </a:t>
            </a:r>
            <a:r>
              <a:rPr lang="mr-IN" dirty="0" smtClean="0"/>
              <a:t>–</a:t>
            </a:r>
            <a:r>
              <a:rPr lang="en-US" dirty="0" smtClean="0"/>
              <a:t> pull up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864B0-42B4-7845-A729-7002A5507F8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0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F40B41D-FD10-4A38-B39B-626510BD49B7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737126" y="-58397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5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205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752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rmAutofit/>
          </a:bodyPr>
          <a:lstStyle>
            <a:lvl1pPr algn="l">
              <a:defRPr sz="3000" b="1" i="0" kern="800">
                <a:solidFill>
                  <a:srgbClr val="002A5C"/>
                </a:solidFill>
                <a:latin typeface="Open Sans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492875"/>
            <a:ext cx="9144000" cy="369332"/>
          </a:xfrm>
          <a:prstGeom prst="rect">
            <a:avLst/>
          </a:prstGeom>
          <a:solidFill>
            <a:srgbClr val="002A5C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postmd.utoronto.ca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F40B41D-FD10-4A38-B39B-626510BD49B7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4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92875"/>
            <a:ext cx="9144000" cy="369332"/>
          </a:xfrm>
          <a:prstGeom prst="rect">
            <a:avLst/>
          </a:prstGeom>
          <a:solidFill>
            <a:srgbClr val="002A5C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postmd.utoronto.ca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F40B41D-FD10-4A38-B39B-626510BD49B7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24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001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356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551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5992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92875"/>
            <a:ext cx="9144000" cy="369332"/>
          </a:xfrm>
          <a:prstGeom prst="rect">
            <a:avLst/>
          </a:prstGeom>
          <a:solidFill>
            <a:srgbClr val="002A5C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postmd.utoronto.ca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F40B41D-FD10-4A38-B39B-626510BD49B7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2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588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7513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06A83-CF80-6E45-AC02-0CCF5309FF3A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1F517-999A-E141-9DA8-CB16AFE39A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F40B41D-FD10-4A38-B39B-626510BD49B7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5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00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dpgme@utoronto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g_EDUAB_PostMDEducation_655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9593"/>
            <a:ext cx="4279900" cy="157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042" y="2597136"/>
            <a:ext cx="8534265" cy="211455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853F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6700" b="1" dirty="0">
                <a:solidFill>
                  <a:schemeClr val="tx2"/>
                </a:solidFill>
                <a:latin typeface="Avenir Next Medium" charset="0"/>
                <a:ea typeface="Avenir Next Medium" charset="0"/>
                <a:cs typeface="Avenir Next Medium" charset="0"/>
              </a:rPr>
              <a:t>BPEA </a:t>
            </a:r>
            <a:br>
              <a:rPr lang="en-US" sz="6700" b="1" dirty="0">
                <a:solidFill>
                  <a:schemeClr val="tx2"/>
                </a:solidFill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6700" b="1" dirty="0">
                <a:solidFill>
                  <a:schemeClr val="tx2"/>
                </a:solidFill>
                <a:latin typeface="Avenir Next Medium" charset="0"/>
                <a:ea typeface="Avenir Next Medium" charset="0"/>
                <a:cs typeface="Avenir Next Medium" charset="0"/>
              </a:rPr>
              <a:t>Advisory Committee</a:t>
            </a:r>
            <a:r>
              <a:rPr lang="en-US" sz="3600" b="0" dirty="0">
                <a:latin typeface="Avenir Next Medium" charset="0"/>
                <a:ea typeface="Avenir Next Medium" charset="0"/>
                <a:cs typeface="Avenir Next Medium" charset="0"/>
              </a:rPr>
              <a:t/>
            </a:r>
            <a:br>
              <a:rPr lang="en-US" sz="3600" b="0" dirty="0">
                <a:latin typeface="Avenir Next Medium" charset="0"/>
                <a:ea typeface="Avenir Next Medium" charset="0"/>
                <a:cs typeface="Avenir Next Medium" charset="0"/>
              </a:rPr>
            </a:br>
            <a:r>
              <a:rPr lang="en-US" sz="3600" b="0" dirty="0">
                <a:latin typeface="Avenir Next Medium" charset="0"/>
                <a:ea typeface="Avenir Next Medium" charset="0"/>
                <a:cs typeface="Avenir Next Medium" charset="0"/>
              </a:rPr>
              <a:t/>
            </a:r>
            <a:br>
              <a:rPr lang="en-US" sz="3600" b="0" dirty="0">
                <a:latin typeface="Avenir Next Medium" charset="0"/>
                <a:ea typeface="Avenir Next Medium" charset="0"/>
                <a:cs typeface="Avenir Next Medium" charset="0"/>
              </a:rPr>
            </a:br>
            <a:endParaRPr lang="en-US" sz="3600" b="0" dirty="0">
              <a:latin typeface="Avenir Next Medium" charset="0"/>
              <a:ea typeface="Avenir Next Medium" charset="0"/>
              <a:cs typeface="Avenir Next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3184" y="4878058"/>
            <a:ext cx="6847180" cy="118674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venir Next" charset="0"/>
                <a:ea typeface="Avenir Next" charset="0"/>
                <a:cs typeface="Avenir Next" charset="0"/>
              </a:rPr>
              <a:t>January 26, 2018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9810" y="3713787"/>
            <a:ext cx="8598980" cy="956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rgbClr val="003472"/>
                </a:solidFill>
                <a:latin typeface="Open Sans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	</a:t>
            </a:r>
          </a:p>
        </p:txBody>
      </p:sp>
      <p:pic>
        <p:nvPicPr>
          <p:cNvPr id="10" name="Picture 9" descr="HeaderKC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BPEA working groups has reviewed </a:t>
            </a:r>
            <a:r>
              <a:rPr lang="en-US" altLang="en-US" sz="3200" dirty="0" smtClean="0">
                <a:latin typeface="Avenir Book"/>
                <a:ea typeface="Avenir Next Medium" charset="0"/>
                <a:cs typeface="Avenir Book"/>
              </a:rPr>
              <a:t>the “new revised” 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ITER Guidelines:</a:t>
            </a:r>
          </a:p>
          <a:p>
            <a:pPr marL="941388" lvl="2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The term </a:t>
            </a:r>
            <a:r>
              <a:rPr lang="en-US" altLang="en-US" sz="3200" b="1" dirty="0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ITAR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 (</a:t>
            </a:r>
            <a:r>
              <a:rPr lang="en-US" altLang="en-US" sz="3200" b="1" dirty="0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I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n-</a:t>
            </a:r>
            <a:r>
              <a:rPr lang="en-US" altLang="en-US" sz="3200" b="1" dirty="0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t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raining </a:t>
            </a:r>
            <a:r>
              <a:rPr lang="en-US" altLang="en-US" sz="3200" b="1" dirty="0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A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ssessment </a:t>
            </a:r>
            <a:r>
              <a:rPr lang="en-US" altLang="en-US" sz="3200" b="1" dirty="0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R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eport) will be new term</a:t>
            </a:r>
          </a:p>
          <a:p>
            <a:pPr marL="941388" lvl="2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ITERs will continue to be used for programs that have not yet transitioned to CBD</a:t>
            </a:r>
          </a:p>
          <a:p>
            <a:pPr marL="941388" lvl="2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ITAR will capture information from the different assessment tools used in </a:t>
            </a:r>
            <a:r>
              <a:rPr lang="en-US" altLang="en-US" sz="3200" dirty="0" smtClean="0">
                <a:latin typeface="Avenir Book"/>
                <a:ea typeface="Avenir Next Medium" charset="0"/>
                <a:cs typeface="Avenir Book"/>
              </a:rPr>
              <a:t>CBD</a:t>
            </a:r>
          </a:p>
          <a:p>
            <a:pPr marL="582613" lvl="2" indent="0">
              <a:buClr>
                <a:schemeClr val="tx1"/>
              </a:buClr>
              <a:buNone/>
            </a:pPr>
            <a:r>
              <a:rPr lang="en-US" altLang="en-US" sz="3200" b="1" i="1" dirty="0" smtClean="0">
                <a:solidFill>
                  <a:srgbClr val="FF0000"/>
                </a:solidFill>
                <a:latin typeface="Avenir Book"/>
                <a:ea typeface="Avenir Next Medium" charset="0"/>
                <a:cs typeface="Avenir Book"/>
              </a:rPr>
              <a:t>Appendix 1  </a:t>
            </a:r>
            <a:endParaRPr lang="en-US" altLang="en-US" sz="3200" dirty="0">
              <a:latin typeface="Avenir Book"/>
              <a:ea typeface="Avenir Next Medium" charset="0"/>
              <a:cs typeface="Avenir Book"/>
            </a:endParaRPr>
          </a:p>
          <a:p>
            <a:pPr marL="182563" lvl="1" indent="0">
              <a:buClr>
                <a:schemeClr val="tx1"/>
              </a:buClr>
              <a:buNone/>
            </a:pPr>
            <a:endParaRPr lang="en-US" altLang="en-US" dirty="0">
              <a:latin typeface="Avenir Book"/>
              <a:ea typeface="Avenir Next Medium" charset="0"/>
              <a:cs typeface="Avenir 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Need to approve in Principle:</a:t>
            </a:r>
          </a:p>
          <a:p>
            <a:pPr marL="941388" lvl="2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b="1" i="1" dirty="0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EPA Guidelines</a:t>
            </a:r>
          </a:p>
          <a:p>
            <a:pPr marL="941388" lvl="2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b="1" i="1" dirty="0" smtClean="0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“New Revised” </a:t>
            </a:r>
            <a:r>
              <a:rPr lang="en-US" altLang="en-US" sz="3200" b="1" i="1" dirty="0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Guidelines for ITERs (ITARs)</a:t>
            </a:r>
          </a:p>
          <a:p>
            <a:pPr marL="182563" lvl="1" indent="0">
              <a:buClr>
                <a:schemeClr val="tx1"/>
              </a:buClr>
              <a:buNone/>
            </a:pPr>
            <a:endParaRPr lang="en-US" altLang="en-US" dirty="0">
              <a:latin typeface="Avenir Book"/>
              <a:ea typeface="Avenir Next Medium" charset="0"/>
              <a:cs typeface="Avenir Book"/>
            </a:endParaRPr>
          </a:p>
          <a:p>
            <a:pPr marL="182563" lvl="1" indent="0" algn="ctr">
              <a:buClr>
                <a:schemeClr val="tx1"/>
              </a:buClr>
              <a:buNone/>
            </a:pPr>
            <a:r>
              <a:rPr lang="en-US" altLang="en-US" sz="3600" dirty="0">
                <a:latin typeface="Avenir Book"/>
                <a:ea typeface="Avenir Next Medium" charset="0"/>
                <a:cs typeface="Avenir Book"/>
              </a:rPr>
              <a:t>E-mail comments to: </a:t>
            </a:r>
          </a:p>
          <a:p>
            <a:pPr marL="182563" lvl="1" indent="0" algn="ctr">
              <a:buClr>
                <a:schemeClr val="tx1"/>
              </a:buClr>
              <a:buNone/>
            </a:pPr>
            <a:r>
              <a:rPr lang="en-US" sz="4000" dirty="0">
                <a:hlinkClick r:id="rId2"/>
              </a:rPr>
              <a:t>adpgme@utoronto.ca</a:t>
            </a:r>
            <a:r>
              <a:rPr lang="en-US" sz="4000" dirty="0"/>
              <a:t> </a:t>
            </a:r>
          </a:p>
          <a:p>
            <a:pPr marL="182563" lvl="1" indent="0" algn="ctr">
              <a:buClr>
                <a:schemeClr val="tx1"/>
              </a:buClr>
              <a:buNone/>
            </a:pPr>
            <a:r>
              <a:rPr lang="en-US" sz="3600" dirty="0">
                <a:latin typeface="Avenir Book"/>
              </a:rPr>
              <a:t>by</a:t>
            </a:r>
            <a:r>
              <a:rPr lang="en-US" sz="4000" dirty="0">
                <a:latin typeface="Avenir Book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Avenir Book"/>
              </a:rPr>
              <a:t>January 30, 2018</a:t>
            </a:r>
            <a:endParaRPr lang="en-US" altLang="en-US" sz="4000" b="1" dirty="0">
              <a:solidFill>
                <a:srgbClr val="FF0000"/>
              </a:solidFill>
              <a:latin typeface="Avenir Book"/>
              <a:ea typeface="Avenir Next Medium" charset="0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0380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2 programs fully transitioned in CBD (OHNS, Anesthesia)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14 programs actively transitioning &amp; more to come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3</a:t>
            </a:r>
            <a:r>
              <a:rPr lang="en-US" altLang="en-US" sz="3200" baseline="30000" dirty="0">
                <a:latin typeface="Avenir Book"/>
                <a:ea typeface="Avenir Next Medium" charset="0"/>
                <a:cs typeface="Avenir Book"/>
              </a:rPr>
              <a:t>rd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 year with programs using entrustment scales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643" y="5068701"/>
            <a:ext cx="1796582" cy="1117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783" y="5367520"/>
            <a:ext cx="3126068" cy="81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Entrustable</a:t>
            </a:r>
            <a:r>
              <a:rPr lang="en-US" dirty="0"/>
              <a:t> Professional Activities (EPAs)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Reflect authentic work of physicians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Describes levels of proficiency that must be met by end of training</a:t>
            </a:r>
            <a:br>
              <a:rPr lang="en-US" altLang="en-US" sz="3200">
                <a:latin typeface="Avenir Book"/>
                <a:ea typeface="Avenir Next Medium" charset="0"/>
                <a:cs typeface="Avenir Book"/>
              </a:rPr>
            </a:b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entrustment decisions must be explicit and documented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Must ensure validity  and reliability of assessment tools</a:t>
            </a:r>
          </a:p>
          <a:p>
            <a:pPr marL="182563" lvl="1" indent="0">
              <a:buClr>
                <a:schemeClr val="tx1"/>
              </a:buClr>
              <a:buNone/>
            </a:pPr>
            <a:endParaRPr lang="en-US" altLang="en-US">
              <a:latin typeface="Avenir Book"/>
              <a:ea typeface="Avenir Next Medium" charset="0"/>
              <a:cs typeface="Avenir Book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7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Entrustable</a:t>
            </a:r>
            <a:r>
              <a:rPr lang="en-US"/>
              <a:t> Professional Activities (EPAs)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Entrustment describes a point at which a supervisor allows a resident to complete a task independently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Different faculty have different criteria for how and when they make entrustment decisions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To improve consistency across faculty, it’s important to have clear ratings that describe entrustment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endParaRPr lang="en-US" altLang="en-US">
              <a:latin typeface="Avenir Book"/>
              <a:ea typeface="Avenir Next Medium" charset="0"/>
              <a:cs typeface="Avenir Book"/>
            </a:endParaRPr>
          </a:p>
          <a:p>
            <a:pPr marL="182563" lvl="1" indent="0">
              <a:buClr>
                <a:schemeClr val="tx1"/>
              </a:buClr>
              <a:buNone/>
            </a:pPr>
            <a:endParaRPr lang="en-US" altLang="en-US">
              <a:latin typeface="Avenir Book"/>
              <a:ea typeface="Avenir Next Medium" charset="0"/>
              <a:cs typeface="Avenir Book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Entrustable</a:t>
            </a:r>
            <a:r>
              <a:rPr lang="en-US"/>
              <a:t> Professional Activities (EPAs)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/>
          </a:bodyPr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EPA assessments used by programs in CBD need an approach that is consistent with the RC and enables effective implementation at the University of Toronto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Need to approve </a:t>
            </a:r>
            <a:r>
              <a:rPr lang="en-US" altLang="en-US" sz="3200" b="1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EPA Guidelines </a:t>
            </a: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to build assessment tools for the programs scheduled for CBD </a:t>
            </a:r>
          </a:p>
          <a:p>
            <a:pPr marL="941388" lvl="2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2800">
                <a:latin typeface="Avenir Book"/>
                <a:ea typeface="Avenir Next Medium" charset="0"/>
                <a:cs typeface="Avenir Book"/>
              </a:rPr>
              <a:t>Timely rollout needed for faculty development and launch of new online platform (Entrada in July 2018)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Minimum Standards for EPA Assessment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PGME Minimum Standards for EPA Assessment Tools are recommended (for approval)</a:t>
            </a:r>
            <a:endParaRPr lang="en-US" altLang="en-US" sz="3200" b="1" i="1">
              <a:solidFill>
                <a:srgbClr val="FF0000"/>
              </a:solidFill>
              <a:latin typeface="Avenir Book"/>
              <a:ea typeface="Avenir Next Medium" charset="0"/>
              <a:cs typeface="Avenir Book"/>
            </a:endParaRPr>
          </a:p>
          <a:p>
            <a:pPr marL="182563" lvl="1" indent="0">
              <a:buClr>
                <a:schemeClr val="tx1"/>
              </a:buClr>
              <a:buNone/>
            </a:pPr>
            <a:r>
              <a:rPr lang="en-US" altLang="en-US" sz="3200" b="1" i="1">
                <a:solidFill>
                  <a:srgbClr val="FF0000"/>
                </a:solidFill>
                <a:latin typeface="Avenir Book"/>
                <a:ea typeface="Avenir Next Medium" charset="0"/>
                <a:cs typeface="Avenir Book"/>
              </a:rPr>
              <a:t>Appendix 1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One (1) OVERALL Entrustment Rating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Options for EPA Assessment Tool Milestones</a:t>
            </a:r>
          </a:p>
          <a:p>
            <a:pPr marL="182563" lvl="1" indent="0">
              <a:buClr>
                <a:schemeClr val="tx1"/>
              </a:buClr>
              <a:buNone/>
            </a:pPr>
            <a:endParaRPr lang="en-US" altLang="en-US">
              <a:latin typeface="Avenir Book"/>
              <a:ea typeface="Avenir Next Medium" charset="0"/>
              <a:cs typeface="Avenir Book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ITERs have been a required summative assessment tool at U of T for &gt;10 years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>
                <a:latin typeface="Avenir Book"/>
                <a:ea typeface="Avenir Next Medium" charset="0"/>
                <a:cs typeface="Avenir Book"/>
              </a:rPr>
              <a:t>During this time there was the development of:</a:t>
            </a:r>
          </a:p>
          <a:p>
            <a:pPr marL="941388" lvl="2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2800" i="1">
                <a:latin typeface="Avenir Book"/>
                <a:ea typeface="Avenir Next Medium" charset="0"/>
                <a:cs typeface="Avenir Book"/>
              </a:rPr>
              <a:t>Guidelines for the </a:t>
            </a:r>
            <a:r>
              <a:rPr lang="en-US" altLang="en-US" sz="2800" i="1" smtClean="0">
                <a:latin typeface="Avenir Book"/>
                <a:ea typeface="Avenir Next Medium" charset="0"/>
                <a:cs typeface="Avenir Book"/>
              </a:rPr>
              <a:t>Evaluation of </a:t>
            </a:r>
            <a:r>
              <a:rPr lang="en-US" altLang="en-US" sz="2800" i="1">
                <a:latin typeface="Avenir Book"/>
                <a:ea typeface="Avenir Next Medium" charset="0"/>
                <a:cs typeface="Avenir Book"/>
              </a:rPr>
              <a:t>Postgraduate Trainees of the Faculty of Medicine at the University of Toronto (</a:t>
            </a:r>
            <a:r>
              <a:rPr lang="en-US" altLang="en-US" sz="2800" i="1" smtClean="0">
                <a:latin typeface="Avenir Book"/>
                <a:ea typeface="Avenir Next Medium" charset="0"/>
                <a:cs typeface="Avenir Book"/>
              </a:rPr>
              <a:t>2007, updated 2017)</a:t>
            </a:r>
            <a:endParaRPr lang="en-US" altLang="en-US" sz="2800" i="1">
              <a:latin typeface="Avenir Book"/>
              <a:ea typeface="Avenir Next Medium" charset="0"/>
              <a:cs typeface="Avenir Book"/>
            </a:endParaRPr>
          </a:p>
          <a:p>
            <a:pPr marL="941388" lvl="2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2800" i="1">
                <a:latin typeface="Avenir Book"/>
                <a:ea typeface="Avenir Next Medium" charset="0"/>
                <a:cs typeface="Avenir Book"/>
              </a:rPr>
              <a:t>PGME Minimum Standards for ITERs (2012)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endParaRPr lang="en-US" altLang="en-US">
              <a:latin typeface="Avenir Book"/>
              <a:ea typeface="Avenir Next Medium" charset="0"/>
              <a:cs typeface="Avenir Book"/>
            </a:endParaRPr>
          </a:p>
          <a:p>
            <a:pPr marL="182563" lvl="1" indent="0">
              <a:buClr>
                <a:schemeClr val="tx1"/>
              </a:buClr>
              <a:buNone/>
            </a:pPr>
            <a:endParaRPr lang="en-US" altLang="en-US">
              <a:latin typeface="Avenir Book"/>
              <a:ea typeface="Avenir Next Medium" charset="0"/>
              <a:cs typeface="Avenir Book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With CBD there is a change in focus from an emphasis on </a:t>
            </a:r>
            <a:r>
              <a:rPr lang="en-US" altLang="en-US" sz="3200" b="1" i="1" dirty="0">
                <a:solidFill>
                  <a:srgbClr val="00B050"/>
                </a:solidFill>
                <a:latin typeface="Avenir Book"/>
                <a:ea typeface="Avenir Next Medium" charset="0"/>
                <a:cs typeface="Avenir Book"/>
              </a:rPr>
              <a:t>a single summative tool 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for the assessment of residents to </a:t>
            </a:r>
            <a:r>
              <a:rPr lang="en-US" altLang="en-US" sz="3200" b="1" i="1" dirty="0">
                <a:solidFill>
                  <a:srgbClr val="FF9900"/>
                </a:solidFill>
                <a:latin typeface="Avenir Book"/>
                <a:ea typeface="Avenir Next Medium" charset="0"/>
                <a:cs typeface="Avenir Book"/>
              </a:rPr>
              <a:t>a program of assessment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 that includes many different tools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CBD focuses on EPAs and also includes options for other assessments (procedural assessments, MSF tools, oral exams, written exams, ITERs, and others)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endParaRPr lang="en-US" altLang="en-US" dirty="0">
              <a:latin typeface="Avenir Book"/>
              <a:ea typeface="Avenir Next Medium" charset="0"/>
              <a:cs typeface="Avenir Book"/>
            </a:endParaRPr>
          </a:p>
          <a:p>
            <a:pPr marL="182563" lvl="1" indent="0">
              <a:buClr>
                <a:schemeClr val="tx1"/>
              </a:buClr>
              <a:buNone/>
            </a:pPr>
            <a:endParaRPr lang="en-US" altLang="en-US" dirty="0">
              <a:latin typeface="Avenir Book"/>
              <a:ea typeface="Avenir Next Medium" charset="0"/>
              <a:cs typeface="Avenir 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i="1" dirty="0" smtClean="0">
                <a:latin typeface="Avenir Book"/>
                <a:ea typeface="Avenir Next Medium" charset="0"/>
                <a:cs typeface="Avenir Book"/>
              </a:rPr>
              <a:t>“New revised” </a:t>
            </a:r>
            <a:r>
              <a:rPr lang="en-US" altLang="en-US" sz="3200" dirty="0" smtClean="0">
                <a:latin typeface="Avenir Book"/>
                <a:ea typeface="Avenir Next Medium" charset="0"/>
                <a:cs typeface="Avenir Book"/>
              </a:rPr>
              <a:t>Guidelines 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for ITERs will be used to update content, format and name of ITERs as programs implement CBD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Need to approve </a:t>
            </a:r>
            <a:r>
              <a:rPr lang="en-US" altLang="en-US" sz="3200" dirty="0" smtClean="0">
                <a:latin typeface="Avenir Book"/>
                <a:ea typeface="Avenir Next Medium" charset="0"/>
                <a:cs typeface="Avenir Book"/>
              </a:rPr>
              <a:t>“</a:t>
            </a:r>
            <a:r>
              <a:rPr lang="en-US" altLang="en-US" sz="3200" i="1" dirty="0" smtClean="0">
                <a:latin typeface="Avenir Book"/>
                <a:ea typeface="Avenir Next Medium" charset="0"/>
                <a:cs typeface="Avenir Book"/>
              </a:rPr>
              <a:t>new revised” </a:t>
            </a:r>
            <a:r>
              <a:rPr lang="en-US" altLang="en-US" sz="3200" b="1" dirty="0">
                <a:solidFill>
                  <a:srgbClr val="0070C0"/>
                </a:solidFill>
                <a:latin typeface="Avenir Book"/>
                <a:ea typeface="Avenir Next Medium" charset="0"/>
                <a:cs typeface="Avenir Book"/>
              </a:rPr>
              <a:t>Guidelines for ITERs </a:t>
            </a:r>
            <a:r>
              <a:rPr lang="en-US" altLang="en-US" sz="3200" dirty="0">
                <a:latin typeface="Avenir Book"/>
                <a:ea typeface="Avenir Next Medium" charset="0"/>
                <a:cs typeface="Avenir Book"/>
              </a:rPr>
              <a:t>to build assessment tools for the programs scheduled for CBD in time for faculty development and launch in July 2018 for new online platform (Entrada) </a:t>
            </a:r>
          </a:p>
          <a:p>
            <a:pPr marL="541338" lvl="1" indent="-358775">
              <a:buClr>
                <a:schemeClr val="tx1"/>
              </a:buClr>
              <a:buFont typeface="Arial" charset="0"/>
              <a:buChar char="•"/>
            </a:pPr>
            <a:endParaRPr lang="en-US" altLang="en-US" dirty="0">
              <a:latin typeface="Avenir Book"/>
              <a:ea typeface="Avenir Next Medium" charset="0"/>
              <a:cs typeface="Avenir Book"/>
            </a:endParaRPr>
          </a:p>
          <a:p>
            <a:pPr marL="182563" lvl="1" indent="0">
              <a:buClr>
                <a:schemeClr val="tx1"/>
              </a:buClr>
              <a:buNone/>
            </a:pPr>
            <a:endParaRPr lang="en-US" altLang="en-US" dirty="0">
              <a:latin typeface="Avenir Book"/>
              <a:ea typeface="Avenir Next Medium" charset="0"/>
              <a:cs typeface="Avenir 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26067</TotalTime>
  <Words>512</Words>
  <Application>Microsoft Office PowerPoint</Application>
  <PresentationFormat>On-screen Show (4:3)</PresentationFormat>
  <Paragraphs>64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BPEA  Advisory Committee  </vt:lpstr>
      <vt:lpstr>Background</vt:lpstr>
      <vt:lpstr>Entrustable Professional Activities (EPAs)</vt:lpstr>
      <vt:lpstr>Entrustable Professional Activities (EPAs)</vt:lpstr>
      <vt:lpstr>Entrustable Professional Activities (EPAs) </vt:lpstr>
      <vt:lpstr>Minimum Standards for EPA Assessment Tools</vt:lpstr>
      <vt:lpstr>ITERs</vt:lpstr>
      <vt:lpstr>ITERs</vt:lpstr>
      <vt:lpstr>ITERs</vt:lpstr>
      <vt:lpstr>ITARs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Teddy Cameron</dc:creator>
  <cp:lastModifiedBy>Power</cp:lastModifiedBy>
  <cp:revision>219</cp:revision>
  <dcterms:created xsi:type="dcterms:W3CDTF">2016-05-17T18:43:50Z</dcterms:created>
  <dcterms:modified xsi:type="dcterms:W3CDTF">2018-01-23T18:55:32Z</dcterms:modified>
</cp:coreProperties>
</file>