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9" r:id="rId3"/>
    <p:sldId id="268" r:id="rId4"/>
    <p:sldId id="263" r:id="rId5"/>
    <p:sldId id="265" r:id="rId6"/>
    <p:sldId id="264" r:id="rId7"/>
    <p:sldId id="262" r:id="rId8"/>
    <p:sldId id="261" r:id="rId9"/>
    <p:sldId id="267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187"/>
    <a:srgbClr val="9999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9763" autoAdjust="0"/>
  </p:normalViewPr>
  <p:slideViewPr>
    <p:cSldViewPr snapToGrid="0" snapToObjects="1">
      <p:cViewPr>
        <p:scale>
          <a:sx n="76" d="100"/>
          <a:sy n="76" d="100"/>
        </p:scale>
        <p:origin x="-263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1D6A6-C3F8-7A45-8430-C309E4450B0D}" type="doc">
      <dgm:prSet loTypeId="urn:microsoft.com/office/officeart/2005/8/layout/StepDownProcess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9B58E7-0FCD-E546-B601-954CEFC718CB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  <a:latin typeface="Times"/>
              <a:cs typeface="Times"/>
            </a:rPr>
            <a:t>Consult Global Health Experience Guidelines </a:t>
          </a:r>
          <a:endParaRPr lang="en-US" sz="1400" dirty="0">
            <a:solidFill>
              <a:srgbClr val="000000"/>
            </a:solidFill>
            <a:latin typeface="Times"/>
            <a:cs typeface="Times"/>
          </a:endParaRPr>
        </a:p>
      </dgm:t>
    </dgm:pt>
    <dgm:pt modelId="{FC0B0349-B5F6-C34C-A695-A056646A80E1}" type="parTrans" cxnId="{B4FAC370-55D1-6C4A-B713-FE6AD8E51F01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Times"/>
            <a:cs typeface="Times"/>
          </a:endParaRPr>
        </a:p>
      </dgm:t>
    </dgm:pt>
    <dgm:pt modelId="{B1206E25-053A-1241-BE5D-494F93F31C65}" type="sibTrans" cxnId="{B4FAC370-55D1-6C4A-B713-FE6AD8E51F01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Times"/>
            <a:cs typeface="Times"/>
          </a:endParaRPr>
        </a:p>
      </dgm:t>
    </dgm:pt>
    <dgm:pt modelId="{53414FBF-5F94-3141-A34A-496A29F47EBD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  <a:latin typeface="Times"/>
              <a:cs typeface="Times"/>
            </a:rPr>
            <a:t>GHE Application</a:t>
          </a:r>
          <a:endParaRPr lang="en-US" sz="1600" dirty="0">
            <a:solidFill>
              <a:srgbClr val="000000"/>
            </a:solidFill>
            <a:latin typeface="Times"/>
            <a:cs typeface="Times"/>
          </a:endParaRPr>
        </a:p>
      </dgm:t>
    </dgm:pt>
    <dgm:pt modelId="{21FD0F65-7C18-C14D-BEC7-F36E6FA9A0F7}" type="parTrans" cxnId="{E4D480A7-A0D2-7944-869F-B993E53D59A0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Times"/>
            <a:cs typeface="Times"/>
          </a:endParaRPr>
        </a:p>
      </dgm:t>
    </dgm:pt>
    <dgm:pt modelId="{C95EA71E-79C3-E345-84F8-BCC34A56E8AE}" type="sibTrans" cxnId="{E4D480A7-A0D2-7944-869F-B993E53D59A0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Times"/>
            <a:cs typeface="Times"/>
          </a:endParaRPr>
        </a:p>
      </dgm:t>
    </dgm:pt>
    <dgm:pt modelId="{2A06F3F1-32C7-FA42-944E-E6C7867BA7E9}">
      <dgm:prSet phldrT="[Text]" custT="1"/>
      <dgm:spPr/>
      <dgm:t>
        <a:bodyPr/>
        <a:lstStyle/>
        <a:p>
          <a:pPr>
            <a:lnSpc>
              <a:spcPct val="70000"/>
            </a:lnSpc>
          </a:pPr>
          <a:r>
            <a:rPr lang="en-US" sz="1200" dirty="0" err="1" smtClean="0">
              <a:solidFill>
                <a:srgbClr val="000000"/>
              </a:solidFill>
              <a:latin typeface="Times"/>
              <a:cs typeface="Times"/>
            </a:rPr>
            <a:t>Dept</a:t>
          </a:r>
          <a:r>
            <a:rPr lang="en-US" sz="1200" dirty="0" smtClean="0">
              <a:solidFill>
                <a:srgbClr val="000000"/>
              </a:solidFill>
              <a:latin typeface="Times"/>
              <a:cs typeface="Times"/>
            </a:rPr>
            <a:t> GH Lead</a:t>
          </a:r>
        </a:p>
        <a:p>
          <a:pPr>
            <a:lnSpc>
              <a:spcPct val="70000"/>
            </a:lnSpc>
          </a:pPr>
          <a:r>
            <a:rPr lang="en-US" sz="1200" dirty="0" smtClean="0">
              <a:solidFill>
                <a:srgbClr val="000000"/>
              </a:solidFill>
              <a:latin typeface="Times"/>
              <a:cs typeface="Times"/>
            </a:rPr>
            <a:t>PGME GH Lead</a:t>
          </a:r>
        </a:p>
        <a:p>
          <a:pPr>
            <a:lnSpc>
              <a:spcPct val="70000"/>
            </a:lnSpc>
          </a:pPr>
          <a:r>
            <a:rPr lang="en-US" sz="1200" dirty="0" smtClean="0">
              <a:solidFill>
                <a:srgbClr val="000000"/>
              </a:solidFill>
              <a:latin typeface="Times"/>
              <a:cs typeface="Times"/>
            </a:rPr>
            <a:t>GHE Committee</a:t>
          </a:r>
          <a:endParaRPr lang="en-US" sz="1200" dirty="0">
            <a:solidFill>
              <a:srgbClr val="000000"/>
            </a:solidFill>
            <a:latin typeface="Times"/>
            <a:cs typeface="Times"/>
          </a:endParaRPr>
        </a:p>
      </dgm:t>
    </dgm:pt>
    <dgm:pt modelId="{0EF3C1D3-96E1-2941-84B9-2C1EBD68A68A}" type="parTrans" cxnId="{495CAAA5-E6FE-394F-97A3-DC0D857789F8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Times"/>
            <a:cs typeface="Times"/>
          </a:endParaRPr>
        </a:p>
      </dgm:t>
    </dgm:pt>
    <dgm:pt modelId="{4140FC39-3BA4-0E47-B6A3-F3F5F52CD53E}" type="sibTrans" cxnId="{495CAAA5-E6FE-394F-97A3-DC0D857789F8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Times"/>
            <a:cs typeface="Times"/>
          </a:endParaRPr>
        </a:p>
      </dgm:t>
    </dgm:pt>
    <dgm:pt modelId="{2A08A76D-8428-BC44-821D-04611D53DC9C}">
      <dgm:prSet phldrT="[Text]" custT="1"/>
      <dgm:spPr/>
      <dgm:t>
        <a:bodyPr/>
        <a:lstStyle/>
        <a:p>
          <a:r>
            <a:rPr lang="en-US" sz="1600" dirty="0" smtClean="0">
              <a:solidFill>
                <a:srgbClr val="000000"/>
              </a:solidFill>
              <a:latin typeface="Times"/>
              <a:cs typeface="Times"/>
            </a:rPr>
            <a:t>Post-Travel Debriefing</a:t>
          </a:r>
          <a:endParaRPr lang="en-US" sz="1600" dirty="0">
            <a:solidFill>
              <a:srgbClr val="000000"/>
            </a:solidFill>
            <a:latin typeface="Times"/>
            <a:cs typeface="Times"/>
          </a:endParaRPr>
        </a:p>
      </dgm:t>
    </dgm:pt>
    <dgm:pt modelId="{78D852EF-0576-8848-B8CB-85253AF69D19}" type="parTrans" cxnId="{D993A08C-4F7A-D44D-8B88-86A070EC49DE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Times"/>
            <a:cs typeface="Times"/>
          </a:endParaRPr>
        </a:p>
      </dgm:t>
    </dgm:pt>
    <dgm:pt modelId="{F645F9E1-D63B-8247-B693-53C171A9E8A5}" type="sibTrans" cxnId="{D993A08C-4F7A-D44D-8B88-86A070EC49DE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Times"/>
            <a:cs typeface="Times"/>
          </a:endParaRPr>
        </a:p>
      </dgm:t>
    </dgm:pt>
    <dgm:pt modelId="{D1223D7E-3B68-C94F-ADE5-7616816F1478}">
      <dgm:prSet phldrT="[Text]" custT="1"/>
      <dgm:spPr/>
      <dgm:t>
        <a:bodyPr/>
        <a:lstStyle/>
        <a:p>
          <a:r>
            <a:rPr lang="en-US" sz="1400" dirty="0" smtClean="0">
              <a:solidFill>
                <a:srgbClr val="000000"/>
              </a:solidFill>
              <a:latin typeface="Times"/>
              <a:cs typeface="Times"/>
            </a:rPr>
            <a:t>Pre-departure Training and Preparation</a:t>
          </a:r>
          <a:endParaRPr lang="en-US" sz="1400" dirty="0">
            <a:solidFill>
              <a:srgbClr val="000000"/>
            </a:solidFill>
            <a:latin typeface="Times"/>
            <a:cs typeface="Times"/>
          </a:endParaRPr>
        </a:p>
      </dgm:t>
    </dgm:pt>
    <dgm:pt modelId="{3A78CE10-47C9-664F-B744-E9ECFEF2E8E5}" type="parTrans" cxnId="{8008C552-ADE8-064D-9398-69127560A4BD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Times"/>
            <a:cs typeface="Times"/>
          </a:endParaRPr>
        </a:p>
      </dgm:t>
    </dgm:pt>
    <dgm:pt modelId="{25EE8046-67F7-BC42-9243-5941E0196B35}" type="sibTrans" cxnId="{8008C552-ADE8-064D-9398-69127560A4BD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Times"/>
            <a:cs typeface="Times"/>
          </a:endParaRPr>
        </a:p>
      </dgm:t>
    </dgm:pt>
    <dgm:pt modelId="{C72DD55C-D44E-904C-8EF3-8D8D3A5D57CE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200" dirty="0">
            <a:solidFill>
              <a:srgbClr val="000000"/>
            </a:solidFill>
            <a:latin typeface="Times"/>
            <a:cs typeface="Times"/>
          </a:endParaRPr>
        </a:p>
      </dgm:t>
    </dgm:pt>
    <dgm:pt modelId="{6FF49AFF-6BA6-AD47-AB14-548BB009C87A}" type="sibTrans" cxnId="{10D9C481-3938-864F-88D5-FC933A39FE81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Times"/>
            <a:cs typeface="Times"/>
          </a:endParaRPr>
        </a:p>
      </dgm:t>
    </dgm:pt>
    <dgm:pt modelId="{02D1E15B-DAC7-A746-9BB6-65E63C4B95DD}" type="parTrans" cxnId="{10D9C481-3938-864F-88D5-FC933A39FE81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Times"/>
            <a:cs typeface="Times"/>
          </a:endParaRPr>
        </a:p>
      </dgm:t>
    </dgm:pt>
    <dgm:pt modelId="{C6D915D5-8E58-C64D-BDAE-A2B512FD4EBB}" type="pres">
      <dgm:prSet presAssocID="{3DA1D6A6-C3F8-7A45-8430-C309E4450B0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04177B3-8260-AD41-960B-1367C3563615}" type="pres">
      <dgm:prSet presAssocID="{E69B58E7-0FCD-E546-B601-954CEFC718CB}" presName="composite" presStyleCnt="0"/>
      <dgm:spPr/>
    </dgm:pt>
    <dgm:pt modelId="{2FF48746-85A4-D147-99B4-6F9673BF7D9D}" type="pres">
      <dgm:prSet presAssocID="{E69B58E7-0FCD-E546-B601-954CEFC718CB}" presName="bentUpArrow1" presStyleLbl="alignImgPlace1" presStyleIdx="0" presStyleCnt="5"/>
      <dgm:spPr/>
    </dgm:pt>
    <dgm:pt modelId="{F263F52A-50EA-CD41-AC33-5DB991B21698}" type="pres">
      <dgm:prSet presAssocID="{E69B58E7-0FCD-E546-B601-954CEFC718CB}" presName="ParentText" presStyleLbl="node1" presStyleIdx="0" presStyleCnt="6" custScaleX="1188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ADDC9-000F-2841-817C-7B34C00D01F0}" type="pres">
      <dgm:prSet presAssocID="{E69B58E7-0FCD-E546-B601-954CEFC718CB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CBB3FB83-AD2F-594B-A5F8-EFD0B2265D02}" type="pres">
      <dgm:prSet presAssocID="{B1206E25-053A-1241-BE5D-494F93F31C65}" presName="sibTrans" presStyleCnt="0"/>
      <dgm:spPr/>
    </dgm:pt>
    <dgm:pt modelId="{F19E7545-0575-234B-B8B8-9C04D3EF9BDF}" type="pres">
      <dgm:prSet presAssocID="{53414FBF-5F94-3141-A34A-496A29F47EBD}" presName="composite" presStyleCnt="0"/>
      <dgm:spPr/>
    </dgm:pt>
    <dgm:pt modelId="{15592BBA-1F13-5242-9EDE-0812A2E465B8}" type="pres">
      <dgm:prSet presAssocID="{53414FBF-5F94-3141-A34A-496A29F47EBD}" presName="bentUpArrow1" presStyleLbl="alignImgPlace1" presStyleIdx="1" presStyleCnt="5"/>
      <dgm:spPr/>
    </dgm:pt>
    <dgm:pt modelId="{3C8F2B3D-7C44-EE41-9488-4A41BE5B38DA}" type="pres">
      <dgm:prSet presAssocID="{53414FBF-5F94-3141-A34A-496A29F47EBD}" presName="ParentText" presStyleLbl="node1" presStyleIdx="1" presStyleCnt="6" custScaleY="906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4BC2A-1419-8446-BAC5-580C3F6DA3B0}" type="pres">
      <dgm:prSet presAssocID="{53414FBF-5F94-3141-A34A-496A29F47EBD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462BE611-B803-4547-82BC-433910358A2C}" type="pres">
      <dgm:prSet presAssocID="{C95EA71E-79C3-E345-84F8-BCC34A56E8AE}" presName="sibTrans" presStyleCnt="0"/>
      <dgm:spPr/>
    </dgm:pt>
    <dgm:pt modelId="{5ED79F2F-9CC7-214D-ADA9-6F6B7291983C}" type="pres">
      <dgm:prSet presAssocID="{2A06F3F1-32C7-FA42-944E-E6C7867BA7E9}" presName="composite" presStyleCnt="0"/>
      <dgm:spPr/>
    </dgm:pt>
    <dgm:pt modelId="{017F4B6C-17E3-8B4F-B94D-131849C6D66F}" type="pres">
      <dgm:prSet presAssocID="{2A06F3F1-32C7-FA42-944E-E6C7867BA7E9}" presName="bentUpArrow1" presStyleLbl="alignImgPlace1" presStyleIdx="2" presStyleCnt="5"/>
      <dgm:spPr/>
    </dgm:pt>
    <dgm:pt modelId="{EF8B902D-854C-9146-A1B5-D8F096E26431}" type="pres">
      <dgm:prSet presAssocID="{2A06F3F1-32C7-FA42-944E-E6C7867BA7E9}" presName="ParentText" presStyleLbl="node1" presStyleIdx="2" presStyleCnt="6" custScaleX="1048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195F4-B0D4-F54A-9AD6-DE4313B38FD1}" type="pres">
      <dgm:prSet presAssocID="{2A06F3F1-32C7-FA42-944E-E6C7867BA7E9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AC162D27-03FC-9442-BBE2-A937E06A98BD}" type="pres">
      <dgm:prSet presAssocID="{4140FC39-3BA4-0E47-B6A3-F3F5F52CD53E}" presName="sibTrans" presStyleCnt="0"/>
      <dgm:spPr/>
    </dgm:pt>
    <dgm:pt modelId="{FED0ADF8-6338-534F-8F13-D28653D197FB}" type="pres">
      <dgm:prSet presAssocID="{D1223D7E-3B68-C94F-ADE5-7616816F1478}" presName="composite" presStyleCnt="0"/>
      <dgm:spPr/>
    </dgm:pt>
    <dgm:pt modelId="{80B9DBD1-E500-274D-8A7E-6A6BF5F31322}" type="pres">
      <dgm:prSet presAssocID="{D1223D7E-3B68-C94F-ADE5-7616816F1478}" presName="bentUpArrow1" presStyleLbl="alignImgPlace1" presStyleIdx="3" presStyleCnt="5"/>
      <dgm:spPr/>
    </dgm:pt>
    <dgm:pt modelId="{8267EB68-057F-D749-B859-6C4A7B4F85BE}" type="pres">
      <dgm:prSet presAssocID="{D1223D7E-3B68-C94F-ADE5-7616816F1478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3B31D-A2BA-5D48-A4D4-E96F098B5B44}" type="pres">
      <dgm:prSet presAssocID="{D1223D7E-3B68-C94F-ADE5-7616816F1478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58E18ED-B43C-0046-8363-74BB659DAB6E}" type="pres">
      <dgm:prSet presAssocID="{25EE8046-67F7-BC42-9243-5941E0196B35}" presName="sibTrans" presStyleCnt="0"/>
      <dgm:spPr/>
    </dgm:pt>
    <dgm:pt modelId="{55916FA8-EDB1-9043-A670-C03CE3FF0CB3}" type="pres">
      <dgm:prSet presAssocID="{C72DD55C-D44E-904C-8EF3-8D8D3A5D57CE}" presName="composite" presStyleCnt="0"/>
      <dgm:spPr/>
    </dgm:pt>
    <dgm:pt modelId="{FBA9DDF0-B084-F844-8D11-BBC7A8BAB0F4}" type="pres">
      <dgm:prSet presAssocID="{C72DD55C-D44E-904C-8EF3-8D8D3A5D57CE}" presName="bentUpArrow1" presStyleLbl="alignImgPlace1" presStyleIdx="4" presStyleCnt="5"/>
      <dgm:spPr/>
    </dgm:pt>
    <dgm:pt modelId="{CEDC1668-6BD9-1143-BE8C-FCF6FC8133EA}" type="pres">
      <dgm:prSet presAssocID="{C72DD55C-D44E-904C-8EF3-8D8D3A5D57CE}" presName="ParentText" presStyleLbl="node1" presStyleIdx="4" presStyleCnt="6" custLinFactNeighborX="-2106" custLinFactNeighborY="-70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C3F86-DA17-C34D-9315-4C5EE34FF5A1}" type="pres">
      <dgm:prSet presAssocID="{C72DD55C-D44E-904C-8EF3-8D8D3A5D57CE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A13C2841-53CF-B44D-8F76-179D741D9BA2}" type="pres">
      <dgm:prSet presAssocID="{6FF49AFF-6BA6-AD47-AB14-548BB009C87A}" presName="sibTrans" presStyleCnt="0"/>
      <dgm:spPr/>
    </dgm:pt>
    <dgm:pt modelId="{43F06604-75CC-0C41-B450-4CB655B2B3CC}" type="pres">
      <dgm:prSet presAssocID="{2A08A76D-8428-BC44-821D-04611D53DC9C}" presName="composite" presStyleCnt="0"/>
      <dgm:spPr/>
    </dgm:pt>
    <dgm:pt modelId="{D6831154-010E-1E4F-95CA-64FAA858F9F4}" type="pres">
      <dgm:prSet presAssocID="{2A08A76D-8428-BC44-821D-04611D53DC9C}" presName="ParentText" presStyleLbl="node1" presStyleIdx="5" presStyleCnt="6" custScaleY="63722" custLinFactNeighborX="-678" custLinFactNeighborY="70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F60D75-475F-AB4F-952B-A885198A8CD1}" type="presOf" srcId="{C72DD55C-D44E-904C-8EF3-8D8D3A5D57CE}" destId="{CEDC1668-6BD9-1143-BE8C-FCF6FC8133EA}" srcOrd="0" destOrd="0" presId="urn:microsoft.com/office/officeart/2005/8/layout/StepDownProcess"/>
    <dgm:cxn modelId="{10D9C481-3938-864F-88D5-FC933A39FE81}" srcId="{3DA1D6A6-C3F8-7A45-8430-C309E4450B0D}" destId="{C72DD55C-D44E-904C-8EF3-8D8D3A5D57CE}" srcOrd="4" destOrd="0" parTransId="{02D1E15B-DAC7-A746-9BB6-65E63C4B95DD}" sibTransId="{6FF49AFF-6BA6-AD47-AB14-548BB009C87A}"/>
    <dgm:cxn modelId="{D993A08C-4F7A-D44D-8B88-86A070EC49DE}" srcId="{3DA1D6A6-C3F8-7A45-8430-C309E4450B0D}" destId="{2A08A76D-8428-BC44-821D-04611D53DC9C}" srcOrd="5" destOrd="0" parTransId="{78D852EF-0576-8848-B8CB-85253AF69D19}" sibTransId="{F645F9E1-D63B-8247-B693-53C171A9E8A5}"/>
    <dgm:cxn modelId="{CBB4292D-69E7-004C-A1EE-55851DB09ABC}" type="presOf" srcId="{D1223D7E-3B68-C94F-ADE5-7616816F1478}" destId="{8267EB68-057F-D749-B859-6C4A7B4F85BE}" srcOrd="0" destOrd="0" presId="urn:microsoft.com/office/officeart/2005/8/layout/StepDownProcess"/>
    <dgm:cxn modelId="{EC29ACB8-0075-E146-AF35-B4A0B5FA5F2C}" type="presOf" srcId="{3DA1D6A6-C3F8-7A45-8430-C309E4450B0D}" destId="{C6D915D5-8E58-C64D-BDAE-A2B512FD4EBB}" srcOrd="0" destOrd="0" presId="urn:microsoft.com/office/officeart/2005/8/layout/StepDownProcess"/>
    <dgm:cxn modelId="{4E7D1025-0231-C246-AD2D-77577F2AC8BF}" type="presOf" srcId="{53414FBF-5F94-3141-A34A-496A29F47EBD}" destId="{3C8F2B3D-7C44-EE41-9488-4A41BE5B38DA}" srcOrd="0" destOrd="0" presId="urn:microsoft.com/office/officeart/2005/8/layout/StepDownProcess"/>
    <dgm:cxn modelId="{E4D480A7-A0D2-7944-869F-B993E53D59A0}" srcId="{3DA1D6A6-C3F8-7A45-8430-C309E4450B0D}" destId="{53414FBF-5F94-3141-A34A-496A29F47EBD}" srcOrd="1" destOrd="0" parTransId="{21FD0F65-7C18-C14D-BEC7-F36E6FA9A0F7}" sibTransId="{C95EA71E-79C3-E345-84F8-BCC34A56E8AE}"/>
    <dgm:cxn modelId="{6A543196-5AEC-934B-84BE-0CB93051CE4F}" type="presOf" srcId="{E69B58E7-0FCD-E546-B601-954CEFC718CB}" destId="{F263F52A-50EA-CD41-AC33-5DB991B21698}" srcOrd="0" destOrd="0" presId="urn:microsoft.com/office/officeart/2005/8/layout/StepDownProcess"/>
    <dgm:cxn modelId="{B4FAC370-55D1-6C4A-B713-FE6AD8E51F01}" srcId="{3DA1D6A6-C3F8-7A45-8430-C309E4450B0D}" destId="{E69B58E7-0FCD-E546-B601-954CEFC718CB}" srcOrd="0" destOrd="0" parTransId="{FC0B0349-B5F6-C34C-A695-A056646A80E1}" sibTransId="{B1206E25-053A-1241-BE5D-494F93F31C65}"/>
    <dgm:cxn modelId="{9E4CB2B6-E3A2-D24A-B0D7-5D8586504D45}" type="presOf" srcId="{2A06F3F1-32C7-FA42-944E-E6C7867BA7E9}" destId="{EF8B902D-854C-9146-A1B5-D8F096E26431}" srcOrd="0" destOrd="0" presId="urn:microsoft.com/office/officeart/2005/8/layout/StepDownProcess"/>
    <dgm:cxn modelId="{8008C552-ADE8-064D-9398-69127560A4BD}" srcId="{3DA1D6A6-C3F8-7A45-8430-C309E4450B0D}" destId="{D1223D7E-3B68-C94F-ADE5-7616816F1478}" srcOrd="3" destOrd="0" parTransId="{3A78CE10-47C9-664F-B744-E9ECFEF2E8E5}" sibTransId="{25EE8046-67F7-BC42-9243-5941E0196B35}"/>
    <dgm:cxn modelId="{1FED08CD-3BEA-2D43-BD01-F20FCB8A735A}" type="presOf" srcId="{2A08A76D-8428-BC44-821D-04611D53DC9C}" destId="{D6831154-010E-1E4F-95CA-64FAA858F9F4}" srcOrd="0" destOrd="0" presId="urn:microsoft.com/office/officeart/2005/8/layout/StepDownProcess"/>
    <dgm:cxn modelId="{495CAAA5-E6FE-394F-97A3-DC0D857789F8}" srcId="{3DA1D6A6-C3F8-7A45-8430-C309E4450B0D}" destId="{2A06F3F1-32C7-FA42-944E-E6C7867BA7E9}" srcOrd="2" destOrd="0" parTransId="{0EF3C1D3-96E1-2941-84B9-2C1EBD68A68A}" sibTransId="{4140FC39-3BA4-0E47-B6A3-F3F5F52CD53E}"/>
    <dgm:cxn modelId="{70B79B73-CD05-574D-BA96-C0729020646D}" type="presParOf" srcId="{C6D915D5-8E58-C64D-BDAE-A2B512FD4EBB}" destId="{004177B3-8260-AD41-960B-1367C3563615}" srcOrd="0" destOrd="0" presId="urn:microsoft.com/office/officeart/2005/8/layout/StepDownProcess"/>
    <dgm:cxn modelId="{9E0E20C3-39FD-7544-8A55-9FF421A2D1B4}" type="presParOf" srcId="{004177B3-8260-AD41-960B-1367C3563615}" destId="{2FF48746-85A4-D147-99B4-6F9673BF7D9D}" srcOrd="0" destOrd="0" presId="urn:microsoft.com/office/officeart/2005/8/layout/StepDownProcess"/>
    <dgm:cxn modelId="{58BAB67C-9EA7-4244-B077-962A53520879}" type="presParOf" srcId="{004177B3-8260-AD41-960B-1367C3563615}" destId="{F263F52A-50EA-CD41-AC33-5DB991B21698}" srcOrd="1" destOrd="0" presId="urn:microsoft.com/office/officeart/2005/8/layout/StepDownProcess"/>
    <dgm:cxn modelId="{1C780A1A-C222-E149-ACAF-01A2CBF4A552}" type="presParOf" srcId="{004177B3-8260-AD41-960B-1367C3563615}" destId="{3B4ADDC9-000F-2841-817C-7B34C00D01F0}" srcOrd="2" destOrd="0" presId="urn:microsoft.com/office/officeart/2005/8/layout/StepDownProcess"/>
    <dgm:cxn modelId="{5D7FB58F-45E7-6444-8DE1-E1B0D9194E42}" type="presParOf" srcId="{C6D915D5-8E58-C64D-BDAE-A2B512FD4EBB}" destId="{CBB3FB83-AD2F-594B-A5F8-EFD0B2265D02}" srcOrd="1" destOrd="0" presId="urn:microsoft.com/office/officeart/2005/8/layout/StepDownProcess"/>
    <dgm:cxn modelId="{CD7C087D-6314-5845-9C8F-9EA2BECB6770}" type="presParOf" srcId="{C6D915D5-8E58-C64D-BDAE-A2B512FD4EBB}" destId="{F19E7545-0575-234B-B8B8-9C04D3EF9BDF}" srcOrd="2" destOrd="0" presId="urn:microsoft.com/office/officeart/2005/8/layout/StepDownProcess"/>
    <dgm:cxn modelId="{419612E6-42CF-444A-84E7-7DF00DB2A4D2}" type="presParOf" srcId="{F19E7545-0575-234B-B8B8-9C04D3EF9BDF}" destId="{15592BBA-1F13-5242-9EDE-0812A2E465B8}" srcOrd="0" destOrd="0" presId="urn:microsoft.com/office/officeart/2005/8/layout/StepDownProcess"/>
    <dgm:cxn modelId="{17D44C24-EB83-6946-903B-879CB367466F}" type="presParOf" srcId="{F19E7545-0575-234B-B8B8-9C04D3EF9BDF}" destId="{3C8F2B3D-7C44-EE41-9488-4A41BE5B38DA}" srcOrd="1" destOrd="0" presId="urn:microsoft.com/office/officeart/2005/8/layout/StepDownProcess"/>
    <dgm:cxn modelId="{E943AAFC-84A4-324B-86F7-5313007F1765}" type="presParOf" srcId="{F19E7545-0575-234B-B8B8-9C04D3EF9BDF}" destId="{DC24BC2A-1419-8446-BAC5-580C3F6DA3B0}" srcOrd="2" destOrd="0" presId="urn:microsoft.com/office/officeart/2005/8/layout/StepDownProcess"/>
    <dgm:cxn modelId="{CA5AA24F-2F78-D747-90DD-8E057E4D9735}" type="presParOf" srcId="{C6D915D5-8E58-C64D-BDAE-A2B512FD4EBB}" destId="{462BE611-B803-4547-82BC-433910358A2C}" srcOrd="3" destOrd="0" presId="urn:microsoft.com/office/officeart/2005/8/layout/StepDownProcess"/>
    <dgm:cxn modelId="{46689F50-A441-D64D-B9CA-43DF7F7A3B03}" type="presParOf" srcId="{C6D915D5-8E58-C64D-BDAE-A2B512FD4EBB}" destId="{5ED79F2F-9CC7-214D-ADA9-6F6B7291983C}" srcOrd="4" destOrd="0" presId="urn:microsoft.com/office/officeart/2005/8/layout/StepDownProcess"/>
    <dgm:cxn modelId="{174B706F-31DC-1A4D-9E44-87E14A186291}" type="presParOf" srcId="{5ED79F2F-9CC7-214D-ADA9-6F6B7291983C}" destId="{017F4B6C-17E3-8B4F-B94D-131849C6D66F}" srcOrd="0" destOrd="0" presId="urn:microsoft.com/office/officeart/2005/8/layout/StepDownProcess"/>
    <dgm:cxn modelId="{9EC2CE15-DF13-064C-9920-8E221E24F71C}" type="presParOf" srcId="{5ED79F2F-9CC7-214D-ADA9-6F6B7291983C}" destId="{EF8B902D-854C-9146-A1B5-D8F096E26431}" srcOrd="1" destOrd="0" presId="urn:microsoft.com/office/officeart/2005/8/layout/StepDownProcess"/>
    <dgm:cxn modelId="{38189500-9439-E144-80FF-B5D9BD6E6598}" type="presParOf" srcId="{5ED79F2F-9CC7-214D-ADA9-6F6B7291983C}" destId="{3A7195F4-B0D4-F54A-9AD6-DE4313B38FD1}" srcOrd="2" destOrd="0" presId="urn:microsoft.com/office/officeart/2005/8/layout/StepDownProcess"/>
    <dgm:cxn modelId="{D1B856AD-6A41-2840-ABBF-54DC6A53048C}" type="presParOf" srcId="{C6D915D5-8E58-C64D-BDAE-A2B512FD4EBB}" destId="{AC162D27-03FC-9442-BBE2-A937E06A98BD}" srcOrd="5" destOrd="0" presId="urn:microsoft.com/office/officeart/2005/8/layout/StepDownProcess"/>
    <dgm:cxn modelId="{19C04164-DE85-5441-9D9B-96936EF23915}" type="presParOf" srcId="{C6D915D5-8E58-C64D-BDAE-A2B512FD4EBB}" destId="{FED0ADF8-6338-534F-8F13-D28653D197FB}" srcOrd="6" destOrd="0" presId="urn:microsoft.com/office/officeart/2005/8/layout/StepDownProcess"/>
    <dgm:cxn modelId="{BBFCFEA3-5E38-EC4B-8777-884947F24530}" type="presParOf" srcId="{FED0ADF8-6338-534F-8F13-D28653D197FB}" destId="{80B9DBD1-E500-274D-8A7E-6A6BF5F31322}" srcOrd="0" destOrd="0" presId="urn:microsoft.com/office/officeart/2005/8/layout/StepDownProcess"/>
    <dgm:cxn modelId="{3F3E0595-D964-BC45-A543-E1A60652187A}" type="presParOf" srcId="{FED0ADF8-6338-534F-8F13-D28653D197FB}" destId="{8267EB68-057F-D749-B859-6C4A7B4F85BE}" srcOrd="1" destOrd="0" presId="urn:microsoft.com/office/officeart/2005/8/layout/StepDownProcess"/>
    <dgm:cxn modelId="{8F76DC97-8DF9-8D46-A190-22CE7A957DF7}" type="presParOf" srcId="{FED0ADF8-6338-534F-8F13-D28653D197FB}" destId="{80F3B31D-A2BA-5D48-A4D4-E96F098B5B44}" srcOrd="2" destOrd="0" presId="urn:microsoft.com/office/officeart/2005/8/layout/StepDownProcess"/>
    <dgm:cxn modelId="{27F558A3-9DB0-954B-BD41-0C67D99B7219}" type="presParOf" srcId="{C6D915D5-8E58-C64D-BDAE-A2B512FD4EBB}" destId="{358E18ED-B43C-0046-8363-74BB659DAB6E}" srcOrd="7" destOrd="0" presId="urn:microsoft.com/office/officeart/2005/8/layout/StepDownProcess"/>
    <dgm:cxn modelId="{BF64122B-0098-2943-8599-53FF2700D6A1}" type="presParOf" srcId="{C6D915D5-8E58-C64D-BDAE-A2B512FD4EBB}" destId="{55916FA8-EDB1-9043-A670-C03CE3FF0CB3}" srcOrd="8" destOrd="0" presId="urn:microsoft.com/office/officeart/2005/8/layout/StepDownProcess"/>
    <dgm:cxn modelId="{CCBC4FF5-E1D0-E648-A9B3-B78CC6B5452F}" type="presParOf" srcId="{55916FA8-EDB1-9043-A670-C03CE3FF0CB3}" destId="{FBA9DDF0-B084-F844-8D11-BBC7A8BAB0F4}" srcOrd="0" destOrd="0" presId="urn:microsoft.com/office/officeart/2005/8/layout/StepDownProcess"/>
    <dgm:cxn modelId="{72980FD1-CE62-8742-BA6C-0D8E8F83A2D2}" type="presParOf" srcId="{55916FA8-EDB1-9043-A670-C03CE3FF0CB3}" destId="{CEDC1668-6BD9-1143-BE8C-FCF6FC8133EA}" srcOrd="1" destOrd="0" presId="urn:microsoft.com/office/officeart/2005/8/layout/StepDownProcess"/>
    <dgm:cxn modelId="{077C56C6-93D8-AD4B-BB1D-E95264921273}" type="presParOf" srcId="{55916FA8-EDB1-9043-A670-C03CE3FF0CB3}" destId="{D0FC3F86-DA17-C34D-9315-4C5EE34FF5A1}" srcOrd="2" destOrd="0" presId="urn:microsoft.com/office/officeart/2005/8/layout/StepDownProcess"/>
    <dgm:cxn modelId="{E5D4429E-4406-BB45-9380-289C9E90FB1B}" type="presParOf" srcId="{C6D915D5-8E58-C64D-BDAE-A2B512FD4EBB}" destId="{A13C2841-53CF-B44D-8F76-179D741D9BA2}" srcOrd="9" destOrd="0" presId="urn:microsoft.com/office/officeart/2005/8/layout/StepDownProcess"/>
    <dgm:cxn modelId="{4A3916F5-852B-4541-A604-5EEF4CF62200}" type="presParOf" srcId="{C6D915D5-8E58-C64D-BDAE-A2B512FD4EBB}" destId="{43F06604-75CC-0C41-B450-4CB655B2B3CC}" srcOrd="10" destOrd="0" presId="urn:microsoft.com/office/officeart/2005/8/layout/StepDownProcess"/>
    <dgm:cxn modelId="{C07A4EC5-E02D-4B4D-95E1-733292727DF1}" type="presParOf" srcId="{43F06604-75CC-0C41-B450-4CB655B2B3CC}" destId="{D6831154-010E-1E4F-95CA-64FAA858F9F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CA">
                <a:solidFill>
                  <a:srgbClr val="EAEAEA"/>
                </a:solidFill>
                <a:latin typeface="Arial" charset="0"/>
                <a:cs typeface="Arial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>
                  <a:solidFill>
                    <a:srgbClr val="EAEAEA"/>
                  </a:solidFill>
                  <a:latin typeface="Arial" charset="0"/>
                  <a:cs typeface="Arial"/>
                </a:endParaRPr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-1261" y="-1"/>
                <a:ext cx="2098" cy="1030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</p:grpSp>
        </p:grpSp>
        <p:pic>
          <p:nvPicPr>
            <p:cNvPr id="7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96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97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 typeface="Webdings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AEAEA"/>
                </a:solidFill>
                <a:latin typeface="+mj-lt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00400" y="63246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AEAEA"/>
                </a:solidFill>
                <a:latin typeface="+mj-lt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3246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EAEAEA"/>
                </a:solidFill>
                <a:latin typeface="+mj-lt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337A782-8C4F-45AD-A3FE-218A9A8A15B5}" type="slidenum">
              <a:rPr lang="en-US">
                <a:latin typeface="Times New Roman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07909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548235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914400"/>
            <a:ext cx="2057400" cy="5348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914400"/>
            <a:ext cx="6019800" cy="5348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155769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08896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63627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337749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98788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61565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noaction" highlightClick="1"/>
          </p:cNvPr>
          <p:cNvSpPr/>
          <p:nvPr userDrawn="1"/>
        </p:nvSpPr>
        <p:spPr>
          <a:xfrm>
            <a:off x="8153400" y="228600"/>
            <a:ext cx="4572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EAEAEA"/>
              </a:solidFill>
              <a:latin typeface="Centaur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59911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26963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73653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rgbClr val="1E7FB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EAEAEA"/>
              </a:solidFill>
              <a:latin typeface="Arial" charset="0"/>
              <a:cs typeface="Arial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261938" y="87313"/>
            <a:ext cx="8653462" cy="598487"/>
            <a:chOff x="165" y="55"/>
            <a:chExt cx="5347" cy="524"/>
          </a:xfrm>
        </p:grpSpPr>
        <p:grpSp>
          <p:nvGrpSpPr>
            <p:cNvPr id="2058" name="Group 6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0487" name="Freeform 7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CA">
                  <a:solidFill>
                    <a:srgbClr val="EAEAEA"/>
                  </a:solidFill>
                  <a:latin typeface="Arial" charset="0"/>
                  <a:cs typeface="Arial"/>
                </a:endParaRPr>
              </a:p>
            </p:txBody>
          </p:sp>
          <p:grpSp>
            <p:nvGrpSpPr>
              <p:cNvPr id="2061" name="Group 8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2110" name="Group 9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0490" name="Freeform 10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491" name="Freeform 11"/>
                  <p:cNvSpPr>
                    <a:spLocks/>
                  </p:cNvSpPr>
                  <p:nvPr/>
                </p:nvSpPr>
                <p:spPr bwMode="ltGray">
                  <a:xfrm>
                    <a:off x="2332" y="659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492" name="Freeform 12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7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493" name="Freeform 13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494" name="Freeform 14"/>
                  <p:cNvSpPr>
                    <a:spLocks/>
                  </p:cNvSpPr>
                  <p:nvPr/>
                </p:nvSpPr>
                <p:spPr bwMode="ltGray">
                  <a:xfrm>
                    <a:off x="1921" y="634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495" name="Freeform 15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4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496" name="Freeform 16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497" name="Freeform 17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498" name="Freeform 18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499" name="Freeform 19"/>
                  <p:cNvSpPr>
                    <a:spLocks/>
                  </p:cNvSpPr>
                  <p:nvPr/>
                </p:nvSpPr>
                <p:spPr bwMode="ltGray">
                  <a:xfrm>
                    <a:off x="1890" y="587"/>
                    <a:ext cx="32" cy="35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00" name="Freeform 20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01" name="Freeform 21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02" name="Freeform 22"/>
                  <p:cNvSpPr>
                    <a:spLocks/>
                  </p:cNvSpPr>
                  <p:nvPr/>
                </p:nvSpPr>
                <p:spPr bwMode="ltGray">
                  <a:xfrm>
                    <a:off x="1969" y="584"/>
                    <a:ext cx="26" cy="18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03" name="Freeform 23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04" name="Freeform 24"/>
                  <p:cNvSpPr>
                    <a:spLocks/>
                  </p:cNvSpPr>
                  <p:nvPr/>
                </p:nvSpPr>
                <p:spPr bwMode="ltGray">
                  <a:xfrm>
                    <a:off x="2082" y="598"/>
                    <a:ext cx="29" cy="25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05" name="Freeform 25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06" name="Freeform 26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7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07" name="Freeform 27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4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08" name="Freeform 28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09" name="Freeform 29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5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10" name="Freeform 30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7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11" name="Freeform 31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8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12" name="Freeform 32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13" name="Freeform 33"/>
                  <p:cNvSpPr>
                    <a:spLocks/>
                  </p:cNvSpPr>
                  <p:nvPr/>
                </p:nvSpPr>
                <p:spPr bwMode="ltGray">
                  <a:xfrm>
                    <a:off x="2930" y="488"/>
                    <a:ext cx="299" cy="178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14" name="Freeform 34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4" cy="281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15" name="Freeform 35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4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16" name="Freeform 36"/>
                  <p:cNvSpPr>
                    <a:spLocks/>
                  </p:cNvSpPr>
                  <p:nvPr/>
                </p:nvSpPr>
                <p:spPr bwMode="ltGray">
                  <a:xfrm>
                    <a:off x="2393" y="438"/>
                    <a:ext cx="16" cy="13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17" name="Freeform 37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7" cy="32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18" name="Freeform 38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19" name="Freeform 39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6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20" name="Freeform 40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21" name="Freeform 41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23" cy="25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22" name="Freeform 42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3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23" name="Freeform 43"/>
                  <p:cNvSpPr>
                    <a:spLocks/>
                  </p:cNvSpPr>
                  <p:nvPr/>
                </p:nvSpPr>
                <p:spPr bwMode="ltGray">
                  <a:xfrm>
                    <a:off x="2515" y="247"/>
                    <a:ext cx="190" cy="19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24" name="Freeform 44"/>
                  <p:cNvSpPr>
                    <a:spLocks/>
                  </p:cNvSpPr>
                  <p:nvPr/>
                </p:nvSpPr>
                <p:spPr bwMode="ltGray">
                  <a:xfrm>
                    <a:off x="2096" y="274"/>
                    <a:ext cx="18" cy="11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25" name="Freeform 45"/>
                  <p:cNvSpPr>
                    <a:spLocks/>
                  </p:cNvSpPr>
                  <p:nvPr/>
                </p:nvSpPr>
                <p:spPr bwMode="ltGray">
                  <a:xfrm>
                    <a:off x="1606" y="247"/>
                    <a:ext cx="437" cy="153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26" name="Freeform 46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6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27" name="Freeform 47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5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28" name="Freeform 48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29" name="Freeform 49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10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30" name="Freeform 50"/>
                  <p:cNvSpPr>
                    <a:spLocks/>
                  </p:cNvSpPr>
                  <p:nvPr/>
                </p:nvSpPr>
                <p:spPr bwMode="ltGray">
                  <a:xfrm>
                    <a:off x="1573" y="388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31" name="Freeform 51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32" name="Freeform 52"/>
                  <p:cNvSpPr>
                    <a:spLocks/>
                  </p:cNvSpPr>
                  <p:nvPr/>
                </p:nvSpPr>
                <p:spPr bwMode="ltGray">
                  <a:xfrm>
                    <a:off x="1900" y="420"/>
                    <a:ext cx="18" cy="25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33" name="Freeform 53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34" name="Freeform 54"/>
                  <p:cNvSpPr>
                    <a:spLocks/>
                  </p:cNvSpPr>
                  <p:nvPr/>
                </p:nvSpPr>
                <p:spPr bwMode="ltGray">
                  <a:xfrm>
                    <a:off x="1021" y="313"/>
                    <a:ext cx="433" cy="353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35" name="Freeform 55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36" name="Freeform 56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3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37" name="Freeform 57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38" name="Freeform 58"/>
                  <p:cNvSpPr>
                    <a:spLocks/>
                  </p:cNvSpPr>
                  <p:nvPr/>
                </p:nvSpPr>
                <p:spPr bwMode="ltGray">
                  <a:xfrm>
                    <a:off x="1072" y="356"/>
                    <a:ext cx="25" cy="11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39" name="Freeform 59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4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40" name="Freeform 60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6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41" name="Freeform 61"/>
                  <p:cNvSpPr>
                    <a:spLocks/>
                  </p:cNvSpPr>
                  <p:nvPr/>
                </p:nvSpPr>
                <p:spPr bwMode="ltGray">
                  <a:xfrm>
                    <a:off x="1293" y="281"/>
                    <a:ext cx="17" cy="11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42" name="Freeform 62"/>
                  <p:cNvSpPr>
                    <a:spLocks/>
                  </p:cNvSpPr>
                  <p:nvPr/>
                </p:nvSpPr>
                <p:spPr bwMode="ltGray">
                  <a:xfrm>
                    <a:off x="1278" y="297"/>
                    <a:ext cx="19" cy="10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43" name="Freeform 63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44" name="Freeform 64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22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45" name="Freeform 65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</p:grpSp>
            <p:grpSp>
              <p:nvGrpSpPr>
                <p:cNvPr id="2111" name="Group 66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0547" name="Freeform 67"/>
                  <p:cNvSpPr>
                    <a:spLocks/>
                  </p:cNvSpPr>
                  <p:nvPr/>
                </p:nvSpPr>
                <p:spPr bwMode="ltGray">
                  <a:xfrm>
                    <a:off x="4804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48" name="Freeform 68"/>
                  <p:cNvSpPr>
                    <a:spLocks/>
                  </p:cNvSpPr>
                  <p:nvPr/>
                </p:nvSpPr>
                <p:spPr bwMode="ltGray">
                  <a:xfrm>
                    <a:off x="4651" y="629"/>
                    <a:ext cx="11" cy="7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49" name="Freeform 69"/>
                  <p:cNvSpPr>
                    <a:spLocks/>
                  </p:cNvSpPr>
                  <p:nvPr/>
                </p:nvSpPr>
                <p:spPr bwMode="ltGray">
                  <a:xfrm>
                    <a:off x="4605" y="636"/>
                    <a:ext cx="28" cy="15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50" name="Freeform 70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6" cy="15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51" name="Freeform 71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52" name="Freeform 72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53" name="Freeform 73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54" name="Freeform 74"/>
                  <p:cNvSpPr>
                    <a:spLocks/>
                  </p:cNvSpPr>
                  <p:nvPr/>
                </p:nvSpPr>
                <p:spPr bwMode="ltGray">
                  <a:xfrm>
                    <a:off x="4578" y="589"/>
                    <a:ext cx="28" cy="33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55" name="Freeform 75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19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56" name="Freeform 76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1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57" name="Freeform 77"/>
                  <p:cNvSpPr>
                    <a:spLocks/>
                  </p:cNvSpPr>
                  <p:nvPr/>
                </p:nvSpPr>
                <p:spPr bwMode="ltGray">
                  <a:xfrm>
                    <a:off x="4653" y="584"/>
                    <a:ext cx="26" cy="18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58" name="Freeform 78"/>
                  <p:cNvSpPr>
                    <a:spLocks/>
                  </p:cNvSpPr>
                  <p:nvPr/>
                </p:nvSpPr>
                <p:spPr bwMode="ltGray">
                  <a:xfrm>
                    <a:off x="4660" y="593"/>
                    <a:ext cx="126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59" name="Freeform 79"/>
                  <p:cNvSpPr>
                    <a:spLocks/>
                  </p:cNvSpPr>
                  <p:nvPr/>
                </p:nvSpPr>
                <p:spPr bwMode="ltGray">
                  <a:xfrm>
                    <a:off x="4766" y="600"/>
                    <a:ext cx="33" cy="25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60" name="Freeform 80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61" name="Freeform 81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62" name="Freeform 82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7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63" name="Freeform 83"/>
                  <p:cNvSpPr>
                    <a:spLocks/>
                  </p:cNvSpPr>
                  <p:nvPr/>
                </p:nvSpPr>
                <p:spPr bwMode="ltGray">
                  <a:xfrm>
                    <a:off x="4594" y="523"/>
                    <a:ext cx="34" cy="26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64" name="Freeform 84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65" name="Freeform 85"/>
                  <p:cNvSpPr>
                    <a:spLocks/>
                  </p:cNvSpPr>
                  <p:nvPr/>
                </p:nvSpPr>
                <p:spPr bwMode="ltGray">
                  <a:xfrm>
                    <a:off x="4593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66" name="Freeform 86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67" name="Freeform 87"/>
                  <p:cNvSpPr>
                    <a:spLocks/>
                  </p:cNvSpPr>
                  <p:nvPr/>
                </p:nvSpPr>
                <p:spPr bwMode="ltGray">
                  <a:xfrm>
                    <a:off x="4784" y="273"/>
                    <a:ext cx="18" cy="11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68" name="Freeform 88"/>
                  <p:cNvSpPr>
                    <a:spLocks/>
                  </p:cNvSpPr>
                  <p:nvPr/>
                </p:nvSpPr>
                <p:spPr bwMode="ltGray">
                  <a:xfrm>
                    <a:off x="4289" y="245"/>
                    <a:ext cx="438" cy="153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69" name="Freeform 89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6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70" name="Freeform 90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3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71" name="Freeform 91"/>
                  <p:cNvSpPr>
                    <a:spLocks/>
                  </p:cNvSpPr>
                  <p:nvPr/>
                </p:nvSpPr>
                <p:spPr bwMode="ltGray">
                  <a:xfrm>
                    <a:off x="4652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72" name="Freeform 92"/>
                  <p:cNvSpPr>
                    <a:spLocks/>
                  </p:cNvSpPr>
                  <p:nvPr/>
                </p:nvSpPr>
                <p:spPr bwMode="ltGray">
                  <a:xfrm>
                    <a:off x="4705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73" name="Freeform 93"/>
                  <p:cNvSpPr>
                    <a:spLocks/>
                  </p:cNvSpPr>
                  <p:nvPr/>
                </p:nvSpPr>
                <p:spPr bwMode="ltGray">
                  <a:xfrm>
                    <a:off x="4261" y="388"/>
                    <a:ext cx="343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74" name="Freeform 94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75" name="Freeform 95"/>
                  <p:cNvSpPr>
                    <a:spLocks/>
                  </p:cNvSpPr>
                  <p:nvPr/>
                </p:nvSpPr>
                <p:spPr bwMode="ltGray">
                  <a:xfrm>
                    <a:off x="4588" y="420"/>
                    <a:ext cx="18" cy="25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76" name="Freeform 96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77" name="Freeform 97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78" name="Freeform 98"/>
                  <p:cNvSpPr>
                    <a:spLocks/>
                  </p:cNvSpPr>
                  <p:nvPr/>
                </p:nvSpPr>
                <p:spPr bwMode="ltGray">
                  <a:xfrm>
                    <a:off x="3873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79" name="Freeform 99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80" name="Freeform 100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81" name="Freeform 101"/>
                  <p:cNvSpPr>
                    <a:spLocks/>
                  </p:cNvSpPr>
                  <p:nvPr/>
                </p:nvSpPr>
                <p:spPr bwMode="ltGray">
                  <a:xfrm>
                    <a:off x="3760" y="356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82" name="Freeform 102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5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83" name="Freeform 103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84" name="Freeform 104"/>
                  <p:cNvSpPr>
                    <a:spLocks/>
                  </p:cNvSpPr>
                  <p:nvPr/>
                </p:nvSpPr>
                <p:spPr bwMode="ltGray">
                  <a:xfrm>
                    <a:off x="3977" y="281"/>
                    <a:ext cx="17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85" name="Freeform 105"/>
                  <p:cNvSpPr>
                    <a:spLocks/>
                  </p:cNvSpPr>
                  <p:nvPr/>
                </p:nvSpPr>
                <p:spPr bwMode="ltGray">
                  <a:xfrm>
                    <a:off x="3966" y="295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86" name="Freeform 106"/>
                  <p:cNvSpPr>
                    <a:spLocks/>
                  </p:cNvSpPr>
                  <p:nvPr/>
                </p:nvSpPr>
                <p:spPr bwMode="ltGray">
                  <a:xfrm>
                    <a:off x="4027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87" name="Freeform 107"/>
                  <p:cNvSpPr>
                    <a:spLocks/>
                  </p:cNvSpPr>
                  <p:nvPr/>
                </p:nvSpPr>
                <p:spPr bwMode="ltGray">
                  <a:xfrm>
                    <a:off x="4079" y="336"/>
                    <a:ext cx="22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  <p:sp>
                <p:nvSpPr>
                  <p:cNvPr id="20588" name="Freeform 108"/>
                  <p:cNvSpPr>
                    <a:spLocks/>
                  </p:cNvSpPr>
                  <p:nvPr/>
                </p:nvSpPr>
                <p:spPr bwMode="ltGray">
                  <a:xfrm>
                    <a:off x="3932" y="29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CA">
                      <a:solidFill>
                        <a:srgbClr val="EAEAEA"/>
                      </a:solidFill>
                      <a:latin typeface="Arial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062" name="Group 109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0590" name="Line 110"/>
                <p:cNvSpPr>
                  <a:spLocks noChangeShapeType="1"/>
                </p:cNvSpPr>
                <p:nvPr/>
              </p:nvSpPr>
              <p:spPr bwMode="white">
                <a:xfrm>
                  <a:off x="802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591" name="Line 111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592" name="Line 112"/>
                <p:cNvSpPr>
                  <a:spLocks noChangeShapeType="1"/>
                </p:cNvSpPr>
                <p:nvPr/>
              </p:nvSpPr>
              <p:spPr bwMode="white">
                <a:xfrm>
                  <a:off x="12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593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594" name="Line 114"/>
                <p:cNvSpPr>
                  <a:spLocks noChangeShapeType="1"/>
                </p:cNvSpPr>
                <p:nvPr/>
              </p:nvSpPr>
              <p:spPr bwMode="white">
                <a:xfrm>
                  <a:off x="171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595" name="Line 115"/>
                <p:cNvSpPr>
                  <a:spLocks noChangeShapeType="1"/>
                </p:cNvSpPr>
                <p:nvPr/>
              </p:nvSpPr>
              <p:spPr bwMode="white">
                <a:xfrm>
                  <a:off x="1939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596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597" name="Line 117"/>
                <p:cNvSpPr>
                  <a:spLocks noChangeShapeType="1"/>
                </p:cNvSpPr>
                <p:nvPr/>
              </p:nvSpPr>
              <p:spPr bwMode="white">
                <a:xfrm>
                  <a:off x="239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598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599" name="Line 119"/>
                <p:cNvSpPr>
                  <a:spLocks noChangeShapeType="1"/>
                </p:cNvSpPr>
                <p:nvPr/>
              </p:nvSpPr>
              <p:spPr bwMode="white">
                <a:xfrm>
                  <a:off x="28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00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01" name="Line 121"/>
                <p:cNvSpPr>
                  <a:spLocks noChangeShapeType="1"/>
                </p:cNvSpPr>
                <p:nvPr/>
              </p:nvSpPr>
              <p:spPr bwMode="white">
                <a:xfrm>
                  <a:off x="33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02" name="Line 122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03" name="Line 123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04" name="Line 124"/>
                <p:cNvSpPr>
                  <a:spLocks noChangeShapeType="1"/>
                </p:cNvSpPr>
                <p:nvPr/>
              </p:nvSpPr>
              <p:spPr bwMode="white">
                <a:xfrm>
                  <a:off x="39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05" name="Line 125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06" name="Line 126"/>
                <p:cNvSpPr>
                  <a:spLocks noChangeShapeType="1"/>
                </p:cNvSpPr>
                <p:nvPr/>
              </p:nvSpPr>
              <p:spPr bwMode="white">
                <a:xfrm>
                  <a:off x="44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07" name="Line 127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08" name="Line 128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09" name="Line 129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10" name="Line 130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</p:grpSp>
          <p:grpSp>
            <p:nvGrpSpPr>
              <p:cNvPr id="2063" name="Group 131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0612" name="Line 132"/>
                <p:cNvSpPr>
                  <a:spLocks noChangeShapeType="1"/>
                </p:cNvSpPr>
                <p:nvPr/>
              </p:nvSpPr>
              <p:spPr bwMode="ltGray">
                <a:xfrm>
                  <a:off x="2680" y="247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13" name="Line 133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14" name="Line 134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15" name="Line 135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16" name="Line 136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1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17" name="Line 137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4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18" name="Line 138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5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19" name="Line 139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20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272" y="247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21" name="Line 141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22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23" name="Line 143"/>
                <p:cNvSpPr>
                  <a:spLocks noChangeShapeType="1"/>
                </p:cNvSpPr>
                <p:nvPr/>
              </p:nvSpPr>
              <p:spPr bwMode="ltGray">
                <a:xfrm flipV="1">
                  <a:off x="4500" y="247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24" name="Line 144"/>
                <p:cNvSpPr>
                  <a:spLocks noChangeShapeType="1"/>
                </p:cNvSpPr>
                <p:nvPr/>
              </p:nvSpPr>
              <p:spPr bwMode="ltGray">
                <a:xfrm>
                  <a:off x="4728" y="605"/>
                  <a:ext cx="0" cy="35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25" name="Line 145"/>
                <p:cNvSpPr>
                  <a:spLocks noChangeShapeType="1"/>
                </p:cNvSpPr>
                <p:nvPr/>
              </p:nvSpPr>
              <p:spPr bwMode="ltGray">
                <a:xfrm>
                  <a:off x="1992" y="251"/>
                  <a:ext cx="0" cy="61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26" name="Line 146"/>
                <p:cNvSpPr>
                  <a:spLocks noChangeShapeType="1"/>
                </p:cNvSpPr>
                <p:nvPr/>
              </p:nvSpPr>
              <p:spPr bwMode="ltGray">
                <a:xfrm>
                  <a:off x="1765" y="247"/>
                  <a:ext cx="0" cy="33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27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742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28" name="Line 148"/>
                <p:cNvSpPr>
                  <a:spLocks noChangeShapeType="1"/>
                </p:cNvSpPr>
                <p:nvPr/>
              </p:nvSpPr>
              <p:spPr bwMode="ltGray">
                <a:xfrm>
                  <a:off x="1608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2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405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30" name="Line 150"/>
                <p:cNvSpPr>
                  <a:spLocks noChangeShapeType="1"/>
                </p:cNvSpPr>
                <p:nvPr/>
              </p:nvSpPr>
              <p:spPr bwMode="ltGray">
                <a:xfrm>
                  <a:off x="1038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31" name="Line 151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32" name="Line 152"/>
                <p:cNvSpPr>
                  <a:spLocks noChangeShapeType="1"/>
                </p:cNvSpPr>
                <p:nvPr/>
              </p:nvSpPr>
              <p:spPr bwMode="ltGray">
                <a:xfrm>
                  <a:off x="1084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33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34" name="Line 154"/>
                <p:cNvSpPr>
                  <a:spLocks noChangeShapeType="1"/>
                </p:cNvSpPr>
                <p:nvPr/>
              </p:nvSpPr>
              <p:spPr bwMode="ltGray">
                <a:xfrm>
                  <a:off x="1540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35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540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  <p:sp>
              <p:nvSpPr>
                <p:cNvPr id="20636" name="Line 156"/>
                <p:cNvSpPr>
                  <a:spLocks noChangeShapeType="1"/>
                </p:cNvSpPr>
                <p:nvPr/>
              </p:nvSpPr>
              <p:spPr bwMode="ltGray">
                <a:xfrm>
                  <a:off x="4095" y="468"/>
                  <a:ext cx="7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CA">
                    <a:solidFill>
                      <a:srgbClr val="EAEAEA"/>
                    </a:solidFill>
                    <a:latin typeface="Arial" charset="0"/>
                    <a:cs typeface="Arial"/>
                  </a:endParaRPr>
                </a:p>
              </p:txBody>
            </p:sp>
          </p:grpSp>
        </p:grpSp>
        <p:pic>
          <p:nvPicPr>
            <p:cNvPr id="2059" name="Picture 157" descr="earth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38" name="Rectangle 158"/>
          <p:cNvSpPr>
            <a:spLocks noChangeArrowheads="1"/>
          </p:cNvSpPr>
          <p:nvPr/>
        </p:nvSpPr>
        <p:spPr bwMode="auto">
          <a:xfrm>
            <a:off x="533400" y="6521450"/>
            <a:ext cx="739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1200" b="1" dirty="0">
                <a:solidFill>
                  <a:srgbClr val="FFFFCC"/>
                </a:solidFill>
                <a:latin typeface="Times New Roman" pitchFamily="18" charset="0"/>
                <a:cs typeface="Arial"/>
              </a:rPr>
              <a:t>Global Health </a:t>
            </a:r>
            <a:r>
              <a:rPr lang="en-CA" sz="1200" b="1" dirty="0" smtClean="0">
                <a:solidFill>
                  <a:srgbClr val="FFFFCC"/>
                </a:solidFill>
                <a:latin typeface="Times New Roman" pitchFamily="18" charset="0"/>
                <a:cs typeface="Arial"/>
              </a:rPr>
              <a:t>@ </a:t>
            </a:r>
            <a:r>
              <a:rPr lang="en-CA" sz="1200" b="1" dirty="0">
                <a:solidFill>
                  <a:srgbClr val="FFFFCC"/>
                </a:solidFill>
                <a:latin typeface="Times New Roman" pitchFamily="18" charset="0"/>
                <a:cs typeface="Arial"/>
              </a:rPr>
              <a:t>PGME </a:t>
            </a:r>
            <a:r>
              <a:rPr lang="en-GB" sz="1200" b="1" dirty="0">
                <a:solidFill>
                  <a:srgbClr val="FFFFCC"/>
                </a:solidFill>
                <a:latin typeface="Times New Roman" pitchFamily="18" charset="0"/>
                <a:cs typeface="Arial"/>
              </a:rPr>
              <a:t>|  </a:t>
            </a:r>
            <a:r>
              <a:rPr lang="en-GB" sz="1200" b="1" dirty="0" smtClean="0">
                <a:solidFill>
                  <a:srgbClr val="FFFFCC"/>
                </a:solidFill>
                <a:latin typeface="Times New Roman" pitchFamily="18" charset="0"/>
                <a:cs typeface="Arial"/>
              </a:rPr>
              <a:t>PGMEAC March 23 2018</a:t>
            </a:r>
            <a:r>
              <a:rPr lang="en-US" sz="1200" b="1" dirty="0" smtClean="0">
                <a:solidFill>
                  <a:srgbClr val="FFFFCC"/>
                </a:solidFill>
                <a:latin typeface="Times New Roman" pitchFamily="18" charset="0"/>
                <a:cs typeface="Arial"/>
              </a:rPr>
              <a:t>|</a:t>
            </a:r>
            <a:r>
              <a:rPr lang="en-GB" sz="1200" b="1" dirty="0" smtClean="0">
                <a:solidFill>
                  <a:srgbClr val="FFFFCC"/>
                </a:solidFill>
                <a:latin typeface="Times New Roman" pitchFamily="18" charset="0"/>
                <a:cs typeface="Arial"/>
              </a:rPr>
              <a:t> </a:t>
            </a:r>
            <a:r>
              <a:rPr lang="en-GB" sz="1200" b="1" dirty="0">
                <a:solidFill>
                  <a:srgbClr val="FFFFCC"/>
                </a:solidFill>
                <a:latin typeface="Times New Roman" pitchFamily="18" charset="0"/>
                <a:cs typeface="Arial"/>
              </a:rPr>
              <a:t>Barry Pakes</a:t>
            </a:r>
          </a:p>
        </p:txBody>
      </p:sp>
      <p:sp>
        <p:nvSpPr>
          <p:cNvPr id="20639" name="Rectangle 159"/>
          <p:cNvSpPr>
            <a:spLocks noChangeArrowheads="1"/>
          </p:cNvSpPr>
          <p:nvPr/>
        </p:nvSpPr>
        <p:spPr bwMode="auto">
          <a:xfrm>
            <a:off x="88900" y="6477000"/>
            <a:ext cx="36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850459A6-F7D8-42E6-84E7-1B83007637D5}" type="slidenum">
              <a:rPr lang="en-US" sz="1700" b="1">
                <a:solidFill>
                  <a:srgbClr val="72BBE8"/>
                </a:solidFill>
                <a:latin typeface="Arial Narrow" pitchFamily="34" charset="0"/>
                <a:cs typeface="Arial"/>
              </a:rPr>
              <a:pPr algn="r"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700" b="1">
                <a:solidFill>
                  <a:srgbClr val="72BBE8"/>
                </a:solidFill>
                <a:latin typeface="Arial Narrow" pitchFamily="34" charset="0"/>
                <a:cs typeface="Arial"/>
              </a:rPr>
              <a:t> </a:t>
            </a:r>
            <a:r>
              <a:rPr lang="en-US" sz="2400" b="1" baseline="14000">
                <a:solidFill>
                  <a:srgbClr val="000000"/>
                </a:solidFill>
                <a:latin typeface="Arial Narrow" pitchFamily="34" charset="0"/>
                <a:cs typeface="Arial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977726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 u="sng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 u="sng">
          <a:solidFill>
            <a:srgbClr val="FFFF00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 u="sng">
          <a:solidFill>
            <a:srgbClr val="FFFF00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 u="sng">
          <a:solidFill>
            <a:srgbClr val="FFFF00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 u="sng">
          <a:solidFill>
            <a:srgbClr val="FFFF00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ü"/>
        <a:defRPr sz="3200">
          <a:solidFill>
            <a:srgbClr val="FFFF00"/>
          </a:solidFill>
          <a:latin typeface="Times"/>
          <a:ea typeface="+mn-ea"/>
          <a:cs typeface="Time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ª"/>
        <a:defRPr sz="2800">
          <a:solidFill>
            <a:schemeClr val="tx1"/>
          </a:solidFill>
          <a:latin typeface="Times"/>
          <a:cs typeface="Time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©"/>
        <a:defRPr sz="2400">
          <a:solidFill>
            <a:schemeClr val="tx1"/>
          </a:solidFill>
          <a:latin typeface="Times"/>
          <a:cs typeface="Time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©"/>
        <a:defRPr sz="2000">
          <a:solidFill>
            <a:schemeClr val="tx1"/>
          </a:solidFill>
          <a:latin typeface="Times"/>
          <a:cs typeface="Time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©"/>
        <a:defRPr sz="2000">
          <a:solidFill>
            <a:schemeClr val="tx1"/>
          </a:solidFill>
          <a:latin typeface="Times"/>
          <a:cs typeface="Time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©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©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©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©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37554" y="1761066"/>
            <a:ext cx="6934200" cy="2318363"/>
          </a:xfrm>
        </p:spPr>
        <p:txBody>
          <a:bodyPr/>
          <a:lstStyle/>
          <a:p>
            <a:pPr algn="ctr"/>
            <a:r>
              <a:rPr lang="en-US" sz="8800" dirty="0" smtClean="0"/>
              <a:t>Global Health @ PGME </a:t>
            </a:r>
            <a:endParaRPr lang="en-US" sz="8800" dirty="0"/>
          </a:p>
        </p:txBody>
      </p:sp>
      <p:pic>
        <p:nvPicPr>
          <p:cNvPr id="2" name="Picture 1" descr="Screen Shot 2018-03-23 at 9.20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33" y="4297513"/>
            <a:ext cx="5439160" cy="242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08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rved Right Arrow 15"/>
          <p:cNvSpPr/>
          <p:nvPr/>
        </p:nvSpPr>
        <p:spPr>
          <a:xfrm rot="10193512">
            <a:off x="4265979" y="1890955"/>
            <a:ext cx="789486" cy="889640"/>
          </a:xfrm>
          <a:prstGeom prst="curved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43638370"/>
              </p:ext>
            </p:extLst>
          </p:nvPr>
        </p:nvGraphicFramePr>
        <p:xfrm>
          <a:off x="885017" y="729435"/>
          <a:ext cx="8109728" cy="5503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08" y="3443788"/>
            <a:ext cx="1828739" cy="274310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49806" y="3095181"/>
            <a:ext cx="722141" cy="697213"/>
          </a:xfrm>
          <a:prstGeom prst="cloudCallout">
            <a:avLst>
              <a:gd name="adj1" fmla="val 43535"/>
              <a:gd name="adj2" fmla="val 82738"/>
            </a:avLst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Times"/>
                <a:cs typeface="Times"/>
              </a:rPr>
              <a:t>?</a:t>
            </a:r>
            <a:endParaRPr lang="en-US" sz="36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81445" y="1858214"/>
            <a:ext cx="1758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latin typeface="Times"/>
                <a:cs typeface="Times"/>
              </a:rPr>
              <a:t>Trainee considering Global Health Experience</a:t>
            </a:r>
          </a:p>
        </p:txBody>
      </p:sp>
      <p:sp>
        <p:nvSpPr>
          <p:cNvPr id="11" name="Notched Right Arrow 10"/>
          <p:cNvSpPr/>
          <p:nvPr/>
        </p:nvSpPr>
        <p:spPr>
          <a:xfrm rot="2460083">
            <a:off x="1125773" y="3745943"/>
            <a:ext cx="4726980" cy="1127680"/>
          </a:xfrm>
          <a:prstGeom prst="notchedRightArrow">
            <a:avLst>
              <a:gd name="adj1" fmla="val 54812"/>
              <a:gd name="adj2" fmla="val 79779"/>
            </a:avLst>
          </a:prstGeom>
          <a:solidFill>
            <a:srgbClr val="535187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"/>
                <a:cs typeface="Times"/>
              </a:rPr>
              <a:t>Discussion with faculty, global health lead, program director, PGME GH Lead</a:t>
            </a:r>
            <a:endParaRPr lang="en-US" sz="1600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994" y="788512"/>
            <a:ext cx="2930056" cy="8617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smtClean="0">
                <a:latin typeface="Times"/>
                <a:cs typeface="Times"/>
              </a:rPr>
              <a:t>Registration and Logistics		</a:t>
            </a:r>
          </a:p>
          <a:p>
            <a:pPr marL="228600" indent="-228600">
              <a:buAutoNum type="arabicPeriod"/>
            </a:pPr>
            <a:r>
              <a:rPr lang="en-US" sz="1000" dirty="0" smtClean="0">
                <a:latin typeface="Times"/>
                <a:cs typeface="Times"/>
              </a:rPr>
              <a:t>Ethics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 smtClean="0">
                <a:latin typeface="Times"/>
                <a:cs typeface="Times"/>
              </a:rPr>
              <a:t>Educational Integrity and Supervision</a:t>
            </a:r>
          </a:p>
          <a:p>
            <a:pPr marL="228600" indent="-228600">
              <a:buAutoNum type="arabicPeriod"/>
            </a:pPr>
            <a:r>
              <a:rPr lang="en-US" sz="1000" dirty="0" smtClean="0">
                <a:latin typeface="Times"/>
                <a:cs typeface="Times"/>
              </a:rPr>
              <a:t>Health and Safety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 err="1" smtClean="0">
                <a:latin typeface="Times"/>
                <a:cs typeface="Times"/>
              </a:rPr>
              <a:t>Predeparture</a:t>
            </a:r>
            <a:r>
              <a:rPr lang="en-US" sz="1000" dirty="0" smtClean="0">
                <a:latin typeface="Times"/>
                <a:cs typeface="Times"/>
              </a:rPr>
              <a:t> Training &amp; Post-Travel Debriefing</a:t>
            </a:r>
            <a:endParaRPr lang="en-US" sz="1000" dirty="0">
              <a:latin typeface="Times"/>
              <a:cs typeface="Times"/>
            </a:endParaRPr>
          </a:p>
        </p:txBody>
      </p:sp>
      <p:sp>
        <p:nvSpPr>
          <p:cNvPr id="14" name="Explosion 1 13"/>
          <p:cNvSpPr/>
          <p:nvPr/>
        </p:nvSpPr>
        <p:spPr>
          <a:xfrm>
            <a:off x="6988996" y="838316"/>
            <a:ext cx="1817802" cy="846615"/>
          </a:xfrm>
          <a:prstGeom prst="irregularSeal1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WHY?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2642" y="1841615"/>
            <a:ext cx="4412846" cy="55399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"/>
                <a:cs typeface="Times"/>
              </a:rPr>
              <a:t>1. Date/Location/Contact info	2. Context (facility, organization, population)</a:t>
            </a:r>
          </a:p>
          <a:p>
            <a:r>
              <a:rPr lang="en-US" sz="1000" dirty="0" smtClean="0">
                <a:latin typeface="Times"/>
                <a:cs typeface="Times"/>
              </a:rPr>
              <a:t>3. Activities/Roles		4. Toronto and Field supervision</a:t>
            </a:r>
          </a:p>
          <a:p>
            <a:r>
              <a:rPr lang="en-US" sz="1000" dirty="0" smtClean="0">
                <a:latin typeface="Times"/>
                <a:cs typeface="Times"/>
              </a:rPr>
              <a:t>5. CANMEDs Objectives		6. Permissions (PD, REB, CMPA, </a:t>
            </a:r>
            <a:r>
              <a:rPr lang="en-US" sz="1000" dirty="0" err="1" smtClean="0">
                <a:latin typeface="Times"/>
                <a:cs typeface="Times"/>
              </a:rPr>
              <a:t>Lic</a:t>
            </a:r>
            <a:r>
              <a:rPr lang="en-US" sz="1000" dirty="0" smtClean="0">
                <a:latin typeface="Times"/>
                <a:cs typeface="Times"/>
              </a:rPr>
              <a:t>.)</a:t>
            </a:r>
            <a:endParaRPr lang="en-US" sz="1000" dirty="0">
              <a:latin typeface="Times"/>
              <a:cs typeface="Times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5511509" y="2576363"/>
            <a:ext cx="3203979" cy="951205"/>
          </a:xfrm>
          <a:prstGeom prst="wedgeRectCallout">
            <a:avLst>
              <a:gd name="adj1" fmla="val -35600"/>
              <a:gd name="adj2" fmla="val 73360"/>
            </a:avLst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buFont typeface="+mj-lt"/>
              <a:buAutoNum type="arabicPeriod"/>
            </a:pPr>
            <a:r>
              <a:rPr lang="en-US" sz="1000" dirty="0">
                <a:solidFill>
                  <a:srgbClr val="EAEAEA"/>
                </a:solidFill>
                <a:latin typeface="Times"/>
                <a:cs typeface="Times"/>
              </a:rPr>
              <a:t>Travel and medical practice safety.</a:t>
            </a:r>
          </a:p>
          <a:p>
            <a:pPr marL="228600" lvl="0" indent="-228600">
              <a:buFontTx/>
              <a:buAutoNum type="arabicPeriod"/>
            </a:pPr>
            <a:r>
              <a:rPr lang="en-US" sz="1000" dirty="0">
                <a:solidFill>
                  <a:srgbClr val="EAEAEA"/>
                </a:solidFill>
                <a:latin typeface="Times"/>
                <a:cs typeface="Times"/>
              </a:rPr>
              <a:t>Basic Global Health knowledge and skills &amp; Global health ethics.</a:t>
            </a:r>
          </a:p>
          <a:p>
            <a:pPr marL="228600" lvl="0" indent="-228600">
              <a:buFontTx/>
              <a:buAutoNum type="arabicPeriod"/>
            </a:pPr>
            <a:r>
              <a:rPr lang="en-US" sz="1000" dirty="0">
                <a:solidFill>
                  <a:srgbClr val="EAEAEA"/>
                </a:solidFill>
                <a:latin typeface="Times"/>
                <a:cs typeface="Times"/>
              </a:rPr>
              <a:t>Specialty specific training</a:t>
            </a:r>
          </a:p>
          <a:p>
            <a:pPr marL="228600" lvl="0" indent="-228600">
              <a:buFontTx/>
              <a:buAutoNum type="arabicPeriod"/>
            </a:pPr>
            <a:r>
              <a:rPr lang="en-US" sz="1000" dirty="0">
                <a:solidFill>
                  <a:srgbClr val="EAEAEA"/>
                </a:solidFill>
                <a:latin typeface="Times"/>
                <a:cs typeface="Times"/>
              </a:rPr>
              <a:t>Level of training specific guidance</a:t>
            </a:r>
          </a:p>
          <a:p>
            <a:pPr marL="228600" lvl="0" indent="-228600">
              <a:buFontTx/>
              <a:buAutoNum type="arabicPeriod"/>
            </a:pPr>
            <a:r>
              <a:rPr lang="en-US" sz="1000" dirty="0">
                <a:solidFill>
                  <a:srgbClr val="EAEAEA"/>
                </a:solidFill>
                <a:latin typeface="Times"/>
                <a:cs typeface="Times"/>
              </a:rPr>
              <a:t>Mission/Activity specific orientation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6211736" y="3751667"/>
            <a:ext cx="2769368" cy="344067"/>
          </a:xfrm>
          <a:prstGeom prst="wedgeRectCallout">
            <a:avLst>
              <a:gd name="adj1" fmla="val -57362"/>
              <a:gd name="adj2" fmla="val 81350"/>
            </a:avLst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Times"/>
                <a:cs typeface="Times"/>
              </a:rPr>
              <a:t>Educational infrastructure, health care and systems,  resources, local epidemiology, culture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7347414" y="4880487"/>
            <a:ext cx="1691971" cy="537967"/>
          </a:xfrm>
          <a:prstGeom prst="wedgeRectCallout">
            <a:avLst>
              <a:gd name="adj1" fmla="val -27385"/>
              <a:gd name="adj2" fmla="val 95960"/>
            </a:avLst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Times"/>
                <a:cs typeface="Times"/>
              </a:rPr>
              <a:t>Personal and Operational</a:t>
            </a:r>
          </a:p>
          <a:p>
            <a:r>
              <a:rPr lang="en-US" sz="1000" dirty="0" smtClean="0">
                <a:latin typeface="Times"/>
                <a:cs typeface="Times"/>
              </a:rPr>
              <a:t>Home and Field </a:t>
            </a:r>
          </a:p>
          <a:p>
            <a:r>
              <a:rPr lang="en-US" sz="1000" dirty="0" smtClean="0">
                <a:latin typeface="Times"/>
                <a:cs typeface="Times"/>
              </a:rPr>
              <a:t>Assessment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35574184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F48746-85A4-D147-99B4-6F9673BF7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FF48746-85A4-D147-99B4-6F9673BF7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2FF48746-85A4-D147-99B4-6F9673BF7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2FF48746-85A4-D147-99B4-6F9673BF7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63F52A-50EA-CD41-AC33-5DB991B21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263F52A-50EA-CD41-AC33-5DB991B21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263F52A-50EA-CD41-AC33-5DB991B21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F263F52A-50EA-CD41-AC33-5DB991B21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4ADDC9-000F-2841-817C-7B34C00D0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3B4ADDC9-000F-2841-817C-7B34C00D0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3B4ADDC9-000F-2841-817C-7B34C00D0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B4ADDC9-000F-2841-817C-7B34C00D0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8F2B3D-7C44-EE41-9488-4A41BE5B3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C8F2B3D-7C44-EE41-9488-4A41BE5B3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3C8F2B3D-7C44-EE41-9488-4A41BE5B3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3C8F2B3D-7C44-EE41-9488-4A41BE5B3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592BBA-1F13-5242-9EDE-0812A2E46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15592BBA-1F13-5242-9EDE-0812A2E46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15592BBA-1F13-5242-9EDE-0812A2E46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15592BBA-1F13-5242-9EDE-0812A2E46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24BC2A-1419-8446-BAC5-580C3F6DA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DC24BC2A-1419-8446-BAC5-580C3F6DA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DC24BC2A-1419-8446-BAC5-580C3F6DA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DC24BC2A-1419-8446-BAC5-580C3F6DA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7F4B6C-17E3-8B4F-B94D-131849C6D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017F4B6C-17E3-8B4F-B94D-131849C6D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017F4B6C-17E3-8B4F-B94D-131849C6D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017F4B6C-17E3-8B4F-B94D-131849C6D6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8B902D-854C-9146-A1B5-D8F096E26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EF8B902D-854C-9146-A1B5-D8F096E26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EF8B902D-854C-9146-A1B5-D8F096E26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EF8B902D-854C-9146-A1B5-D8F096E26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7195F4-B0D4-F54A-9AD6-DE4313B38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3A7195F4-B0D4-F54A-9AD6-DE4313B38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3A7195F4-B0D4-F54A-9AD6-DE4313B38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3A7195F4-B0D4-F54A-9AD6-DE4313B38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B9DBD1-E500-274D-8A7E-6A6BF5F31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80B9DBD1-E500-274D-8A7E-6A6BF5F31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80B9DBD1-E500-274D-8A7E-6A6BF5F31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80B9DBD1-E500-274D-8A7E-6A6BF5F31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67EB68-057F-D749-B859-6C4A7B4F8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8267EB68-057F-D749-B859-6C4A7B4F8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8267EB68-057F-D749-B859-6C4A7B4F8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graphicEl>
                                              <a:dgm id="{8267EB68-057F-D749-B859-6C4A7B4F8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F3B31D-A2BA-5D48-A4D4-E96F098B5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80F3B31D-A2BA-5D48-A4D4-E96F098B5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80F3B31D-A2BA-5D48-A4D4-E96F098B5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80F3B31D-A2BA-5D48-A4D4-E96F098B5B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A9DDF0-B084-F844-8D11-BBC7A8BAB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FBA9DDF0-B084-F844-8D11-BBC7A8BAB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FBA9DDF0-B084-F844-8D11-BBC7A8BAB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FBA9DDF0-B084-F844-8D11-BBC7A8BAB0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C1668-6BD9-1143-BE8C-FCF6FC813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CEDC1668-6BD9-1143-BE8C-FCF6FC813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CEDC1668-6BD9-1143-BE8C-FCF6FC813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CEDC1668-6BD9-1143-BE8C-FCF6FC813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FC3F86-DA17-C34D-9315-4C5EE34FF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D0FC3F86-DA17-C34D-9315-4C5EE34FF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D0FC3F86-DA17-C34D-9315-4C5EE34FF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">
                                            <p:graphicEl>
                                              <a:dgm id="{D0FC3F86-DA17-C34D-9315-4C5EE34FF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831154-010E-1E4F-95CA-64FAA858F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D6831154-010E-1E4F-95CA-64FAA858F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D6831154-010E-1E4F-95CA-64FAA858F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">
                                            <p:graphicEl>
                                              <a:dgm id="{D6831154-010E-1E4F-95CA-64FAA858F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4" grpId="0">
        <p:bldSub>
          <a:bldDgm bld="one"/>
        </p:bldSub>
      </p:bldGraphic>
      <p:bldP spid="11" grpId="0" animBg="1"/>
      <p:bldP spid="12" grpId="0" animBg="1"/>
      <p:bldP spid="14" grpId="0" animBg="1"/>
      <p:bldP spid="15" grpId="0" animBg="1"/>
      <p:bldP spid="20" grpId="0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3-23 at 9.58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74" y="2219341"/>
            <a:ext cx="5789470" cy="4387985"/>
          </a:xfrm>
          <a:prstGeom prst="rect">
            <a:avLst/>
          </a:prstGeom>
        </p:spPr>
      </p:pic>
      <p:pic>
        <p:nvPicPr>
          <p:cNvPr id="5" name="Picture 4" descr="Screen Shot 2018-03-23 at 9.59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5" y="226495"/>
            <a:ext cx="5898277" cy="18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1783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505" y="2977278"/>
            <a:ext cx="7772400" cy="1143000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gh.postmd.utoronto.ca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8508952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46" y="420400"/>
            <a:ext cx="7772400" cy="1143000"/>
          </a:xfrm>
        </p:spPr>
        <p:txBody>
          <a:bodyPr/>
          <a:lstStyle/>
          <a:p>
            <a:r>
              <a:rPr lang="en-US" dirty="0" smtClean="0"/>
              <a:t>Ongoing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92" y="1405468"/>
            <a:ext cx="8458200" cy="4826000"/>
          </a:xfrm>
        </p:spPr>
        <p:txBody>
          <a:bodyPr/>
          <a:lstStyle/>
          <a:p>
            <a:r>
              <a:rPr lang="en-US" sz="2600" dirty="0" smtClean="0"/>
              <a:t> Global Health Education Initiative</a:t>
            </a:r>
          </a:p>
          <a:p>
            <a:pPr lvl="1"/>
            <a:r>
              <a:rPr lang="en-US" sz="2400" dirty="0" smtClean="0"/>
              <a:t> 2 year </a:t>
            </a:r>
            <a:r>
              <a:rPr lang="en-US" sz="2400" dirty="0" err="1" smtClean="0"/>
              <a:t>interspecialty</a:t>
            </a:r>
            <a:r>
              <a:rPr lang="en-US" sz="2400" dirty="0" smtClean="0"/>
              <a:t> co-curricular program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~40 new registrants annually (~100 in both </a:t>
            </a:r>
            <a:r>
              <a:rPr lang="en-US" sz="2400" dirty="0" err="1" smtClean="0"/>
              <a:t>yrs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 smtClean="0"/>
              <a:t> ~100 faculty</a:t>
            </a:r>
          </a:p>
          <a:p>
            <a:pPr lvl="1"/>
            <a:r>
              <a:rPr lang="en-US" sz="2400" dirty="0" smtClean="0"/>
              <a:t> ~200 graduates since 2009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2600" dirty="0" smtClean="0"/>
              <a:t>New Module</a:t>
            </a:r>
            <a:r>
              <a:rPr lang="en-US" sz="2600" dirty="0"/>
              <a:t> </a:t>
            </a:r>
            <a:r>
              <a:rPr lang="en-US" sz="2600" dirty="0" smtClean="0"/>
              <a:t>and New Theme</a:t>
            </a:r>
          </a:p>
          <a:p>
            <a:pPr lvl="1"/>
            <a:r>
              <a:rPr lang="en-US" sz="2400" dirty="0" smtClean="0"/>
              <a:t>New Module - Transition to Global Health Practice </a:t>
            </a:r>
          </a:p>
          <a:p>
            <a:pPr lvl="1"/>
            <a:r>
              <a:rPr lang="en-US" sz="2400" dirty="0" smtClean="0"/>
              <a:t>New Theme </a:t>
            </a:r>
            <a:r>
              <a:rPr lang="mr-IN" sz="2400" dirty="0" smtClean="0"/>
              <a:t>–</a:t>
            </a:r>
            <a:r>
              <a:rPr lang="en-US" sz="2400" dirty="0" smtClean="0"/>
              <a:t> Geriatric populations </a:t>
            </a:r>
            <a:br>
              <a:rPr lang="en-US" sz="2400" dirty="0" smtClean="0"/>
            </a:br>
            <a:r>
              <a:rPr lang="en-US" sz="2400" dirty="0" smtClean="0"/>
              <a:t>- included as part of Special Populations Module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1845355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20" y="1761067"/>
            <a:ext cx="8203388" cy="4334501"/>
          </a:xfrm>
        </p:spPr>
        <p:txBody>
          <a:bodyPr/>
          <a:lstStyle/>
          <a:p>
            <a:r>
              <a:rPr lang="en-US" dirty="0" smtClean="0"/>
              <a:t> GH Electives Process and Support </a:t>
            </a:r>
          </a:p>
          <a:p>
            <a:pPr lvl="1"/>
            <a:r>
              <a:rPr lang="en-US" dirty="0" smtClean="0"/>
              <a:t>Guidelines, registration, PDT, PRD, Evaluation, GH ITER</a:t>
            </a:r>
          </a:p>
          <a:p>
            <a:r>
              <a:rPr lang="en-US" dirty="0"/>
              <a:t> </a:t>
            </a:r>
            <a:r>
              <a:rPr lang="en-US" dirty="0" smtClean="0"/>
              <a:t>Award adjudication</a:t>
            </a:r>
            <a:r>
              <a:rPr lang="en-US" sz="2400" dirty="0" smtClean="0"/>
              <a:t> - Social  </a:t>
            </a:r>
            <a:r>
              <a:rPr lang="en-US" sz="2400" dirty="0" err="1" smtClean="0"/>
              <a:t>Resp</a:t>
            </a:r>
            <a:r>
              <a:rPr lang="en-US" sz="2400" dirty="0" smtClean="0"/>
              <a:t>; Sheppard</a:t>
            </a:r>
            <a:endParaRPr lang="en-US" dirty="0"/>
          </a:p>
          <a:p>
            <a:r>
              <a:rPr lang="en-US" dirty="0" smtClean="0"/>
              <a:t> Journal Clubs </a:t>
            </a:r>
          </a:p>
          <a:p>
            <a:r>
              <a:rPr lang="en-US" dirty="0" smtClean="0"/>
              <a:t> GH Education Sub-committee</a:t>
            </a:r>
          </a:p>
          <a:p>
            <a:r>
              <a:rPr lang="en-US" dirty="0" smtClean="0"/>
              <a:t> GH Website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9000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PGME  GH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45" y="2455332"/>
            <a:ext cx="8229600" cy="3807355"/>
          </a:xfrm>
        </p:spPr>
        <p:txBody>
          <a:bodyPr/>
          <a:lstStyle/>
          <a:p>
            <a:r>
              <a:rPr lang="en-US" dirty="0" smtClean="0"/>
              <a:t> GHEI Alumni Events</a:t>
            </a:r>
          </a:p>
          <a:p>
            <a:pPr lvl="1"/>
            <a:r>
              <a:rPr lang="en-US" sz="2000" dirty="0" smtClean="0"/>
              <a:t> GH Governance (Jerome Singh); Peter Donnelly (Violence PH Issue)</a:t>
            </a:r>
            <a:endParaRPr lang="en-US" dirty="0" smtClean="0"/>
          </a:p>
          <a:p>
            <a:r>
              <a:rPr lang="en-US" dirty="0" smtClean="0"/>
              <a:t> GH Resident Research Showcase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sz="2400" dirty="0" smtClean="0"/>
              <a:t>Feb 1, 2018 </a:t>
            </a:r>
          </a:p>
          <a:p>
            <a:r>
              <a:rPr lang="en-US" dirty="0" smtClean="0"/>
              <a:t> GH Day ‘Activism’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sz="2400" dirty="0" smtClean="0"/>
              <a:t>May 31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, 2018</a:t>
            </a:r>
          </a:p>
          <a:p>
            <a:pPr lvl="1"/>
            <a:r>
              <a:rPr lang="en-US" dirty="0" smtClean="0"/>
              <a:t>Monthly blogs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9224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4" y="484662"/>
            <a:ext cx="7772400" cy="1143000"/>
          </a:xfrm>
        </p:spPr>
        <p:txBody>
          <a:bodyPr/>
          <a:lstStyle/>
          <a:p>
            <a:r>
              <a:rPr lang="en-US" dirty="0" smtClean="0"/>
              <a:t>Your Role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71" y="1473200"/>
            <a:ext cx="8275496" cy="44621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b="1" u="sng" dirty="0"/>
              <a:t>Events</a:t>
            </a:r>
          </a:p>
          <a:p>
            <a:r>
              <a:rPr lang="en-US" dirty="0"/>
              <a:t> GH Day </a:t>
            </a:r>
            <a:r>
              <a:rPr lang="mr-IN" dirty="0"/>
              <a:t>–</a:t>
            </a:r>
            <a:r>
              <a:rPr lang="en-US" dirty="0"/>
              <a:t> May </a:t>
            </a:r>
            <a:r>
              <a:rPr lang="en-US" dirty="0" smtClean="0"/>
              <a:t>31, 2018 (May 30, 2019)</a:t>
            </a:r>
            <a:br>
              <a:rPr lang="en-US" dirty="0" smtClean="0"/>
            </a:b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Encourage 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and support participation</a:t>
            </a:r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  <a:endParaRPr lang="en-US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2400" dirty="0"/>
              <a:t> </a:t>
            </a:r>
            <a:r>
              <a:rPr lang="en-US" sz="2400" dirty="0" smtClean="0"/>
              <a:t>GH Resident Research Showcase  (Jan  31, 2019)</a:t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solidFill>
                  <a:schemeClr val="tx1"/>
                </a:solidFill>
              </a:rPr>
              <a:t>Encourage </a:t>
            </a:r>
            <a:r>
              <a:rPr lang="en-US" sz="2000" dirty="0">
                <a:solidFill>
                  <a:schemeClr val="tx1"/>
                </a:solidFill>
              </a:rPr>
              <a:t>and support participation.</a:t>
            </a:r>
          </a:p>
          <a:p>
            <a:r>
              <a:rPr lang="en-US" sz="2400" dirty="0"/>
              <a:t> GH Journal </a:t>
            </a:r>
            <a:r>
              <a:rPr lang="en-US" sz="2400" dirty="0" smtClean="0"/>
              <a:t>Clubs </a:t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 </a:t>
            </a:r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Encourage 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and support participation</a:t>
            </a:r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  <a:endParaRPr lang="en-US" sz="24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2400" dirty="0" smtClean="0"/>
              <a:t>Awards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 Encourage 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awareness and support nominations of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93398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56" y="523944"/>
            <a:ext cx="7772400" cy="942589"/>
          </a:xfrm>
        </p:spPr>
        <p:txBody>
          <a:bodyPr/>
          <a:lstStyle/>
          <a:p>
            <a:r>
              <a:rPr lang="en-US" dirty="0" smtClean="0"/>
              <a:t>Your Role?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57" y="1320800"/>
            <a:ext cx="8845022" cy="5029587"/>
          </a:xfrm>
        </p:spPr>
        <p:txBody>
          <a:bodyPr/>
          <a:lstStyle/>
          <a:p>
            <a:r>
              <a:rPr lang="en-US" sz="2800" dirty="0" smtClean="0"/>
              <a:t> Global Health Education Initiative (GHEI)</a:t>
            </a:r>
          </a:p>
          <a:p>
            <a:pPr lvl="1"/>
            <a:r>
              <a:rPr lang="en-US" sz="2400" dirty="0" smtClean="0"/>
              <a:t>Encourage interested residents to apply</a:t>
            </a:r>
          </a:p>
          <a:p>
            <a:pPr lvl="1"/>
            <a:r>
              <a:rPr lang="en-US" sz="2400" dirty="0" smtClean="0"/>
              <a:t>Support residents to participate (&amp; let us know if problems)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GH Electives </a:t>
            </a:r>
          </a:p>
          <a:p>
            <a:pPr lvl="1"/>
            <a:r>
              <a:rPr lang="en-US" sz="2400" dirty="0" smtClean="0"/>
              <a:t>Ensure residents are aware and complete process.</a:t>
            </a:r>
          </a:p>
          <a:p>
            <a:pPr lvl="1"/>
            <a:r>
              <a:rPr lang="en-US" sz="2400" dirty="0" smtClean="0"/>
              <a:t>Recognize and support GH electives</a:t>
            </a:r>
            <a:endParaRPr lang="en-US" sz="2000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800" dirty="0"/>
              <a:t> Website </a:t>
            </a:r>
            <a:r>
              <a:rPr lang="en-US" sz="2800" dirty="0" smtClean="0"/>
              <a:t>- http</a:t>
            </a:r>
            <a:r>
              <a:rPr lang="en-US" sz="2800" dirty="0"/>
              <a:t>://</a:t>
            </a:r>
            <a:r>
              <a:rPr lang="en-US" sz="2800" dirty="0" err="1"/>
              <a:t>gh.postmd.utoronto.ca</a:t>
            </a:r>
            <a:r>
              <a:rPr lang="en-US" sz="2800" dirty="0"/>
              <a:t>/</a:t>
            </a:r>
            <a:endParaRPr lang="en-US" sz="2800" dirty="0" smtClean="0"/>
          </a:p>
          <a:p>
            <a:pPr lvl="1"/>
            <a:r>
              <a:rPr lang="en-US" sz="2400" dirty="0" smtClean="0"/>
              <a:t>Review – suggest GH faculty &amp; trainee /content</a:t>
            </a:r>
          </a:p>
          <a:p>
            <a:pPr lvl="1"/>
            <a:r>
              <a:rPr lang="en-US" sz="2400" dirty="0" smtClean="0"/>
              <a:t>Assign/augment GH Leads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6180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868" y="1862666"/>
            <a:ext cx="7823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+mj-lt"/>
              </a:rPr>
              <a:t>Judy Kopelow</a:t>
            </a:r>
            <a:r>
              <a:rPr lang="en-US" sz="2000" dirty="0">
                <a:latin typeface="+mj-lt"/>
              </a:rPr>
              <a:t> </a:t>
            </a:r>
            <a:r>
              <a:rPr lang="en-US" sz="2000" b="1" dirty="0">
                <a:latin typeface="+mj-lt"/>
              </a:rPr>
              <a:t>BA RN MEd </a:t>
            </a:r>
            <a:r>
              <a:rPr lang="en-US" sz="2000" dirty="0">
                <a:latin typeface="+mj-lt"/>
              </a:rPr>
              <a:t/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Manager, Global Health Programming and Strategic Initiatives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Administrative Director, Global Health Education Initiative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Postgraduate Medical Education </a:t>
            </a:r>
            <a:br>
              <a:rPr lang="en-US" sz="2000" dirty="0">
                <a:latin typeface="+mj-lt"/>
              </a:rPr>
            </a:br>
            <a:r>
              <a:rPr lang="en-US" sz="2000" b="1" dirty="0">
                <a:latin typeface="+mj-lt"/>
              </a:rPr>
              <a:t> </a:t>
            </a:r>
            <a:endParaRPr lang="en-US" sz="2000" dirty="0">
              <a:latin typeface="+mj-lt"/>
            </a:endParaRPr>
          </a:p>
          <a:p>
            <a:pPr lvl="1"/>
            <a:r>
              <a:rPr lang="en-US" dirty="0" err="1" smtClean="0"/>
              <a:t>j.kopelow@utoronto.ca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30800" y="650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193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Global">
  <a:themeElements>
    <a:clrScheme name="Global 11">
      <a:dk1>
        <a:srgbClr val="000000"/>
      </a:dk1>
      <a:lt1>
        <a:srgbClr val="EAEAEA"/>
      </a:lt1>
      <a:dk2>
        <a:srgbClr val="17118B"/>
      </a:dk2>
      <a:lt2>
        <a:srgbClr val="FFFFCC"/>
      </a:lt2>
      <a:accent1>
        <a:srgbClr val="B2B2B2"/>
      </a:accent1>
      <a:accent2>
        <a:srgbClr val="54ABB2"/>
      </a:accent2>
      <a:accent3>
        <a:srgbClr val="ABAAC4"/>
      </a:accent3>
      <a:accent4>
        <a:srgbClr val="C8C8C8"/>
      </a:accent4>
      <a:accent5>
        <a:srgbClr val="D5D5D5"/>
      </a:accent5>
      <a:accent6>
        <a:srgbClr val="4B9BA1"/>
      </a:accent6>
      <a:hlink>
        <a:srgbClr val="D9E8FB"/>
      </a:hlink>
      <a:folHlink>
        <a:srgbClr val="A0B4F2"/>
      </a:folHlink>
    </a:clrScheme>
    <a:fontScheme name="Global">
      <a:majorFont>
        <a:latin typeface="Times New Roman"/>
        <a:ea typeface=""/>
        <a:cs typeface="Arial"/>
      </a:majorFont>
      <a:minorFont>
        <a:latin typeface="Centaur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9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D9E8FB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10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D9E8FB"/>
        </a:hlink>
        <a:folHlink>
          <a:srgbClr val="FAE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11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D9E8FB"/>
        </a:hlink>
        <a:folHlink>
          <a:srgbClr val="A0B4F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312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1_Global</vt:lpstr>
      <vt:lpstr>Global Health @ PGME </vt:lpstr>
      <vt:lpstr>PowerPoint Presentation</vt:lpstr>
      <vt:lpstr>http://gh.postmd.utoronto.ca/</vt:lpstr>
      <vt:lpstr>Ongoing Activities</vt:lpstr>
      <vt:lpstr>Ongoing Activities</vt:lpstr>
      <vt:lpstr>PGME  GH Events</vt:lpstr>
      <vt:lpstr>Your Role…</vt:lpstr>
      <vt:lpstr>Your Role?</vt:lpstr>
      <vt:lpstr>Thank you!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Pakes</dc:creator>
  <cp:lastModifiedBy>Power</cp:lastModifiedBy>
  <cp:revision>37</cp:revision>
  <dcterms:created xsi:type="dcterms:W3CDTF">2014-06-20T02:14:32Z</dcterms:created>
  <dcterms:modified xsi:type="dcterms:W3CDTF">2018-03-26T13:09:54Z</dcterms:modified>
</cp:coreProperties>
</file>